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7.jpg" ContentType="image/png"/>
  <Override PartName="/ppt/notesSlides/notesSlide8.xml" ContentType="application/vnd.openxmlformats-officedocument.presentationml.notesSlide+xml"/>
  <Override PartName="/ppt/media/image18.jpg" ContentType="image/png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60" r:id="rId3"/>
    <p:sldId id="294" r:id="rId4"/>
    <p:sldId id="287" r:id="rId5"/>
    <p:sldId id="295" r:id="rId6"/>
    <p:sldId id="289" r:id="rId7"/>
    <p:sldId id="290" r:id="rId8"/>
    <p:sldId id="291" r:id="rId9"/>
    <p:sldId id="296" r:id="rId10"/>
    <p:sldId id="301" r:id="rId11"/>
    <p:sldId id="302" r:id="rId12"/>
    <p:sldId id="303" r:id="rId13"/>
    <p:sldId id="304" r:id="rId14"/>
    <p:sldId id="305" r:id="rId15"/>
    <p:sldId id="306" r:id="rId16"/>
    <p:sldId id="297" r:id="rId17"/>
    <p:sldId id="273" r:id="rId18"/>
    <p:sldId id="298" r:id="rId19"/>
    <p:sldId id="292" r:id="rId20"/>
    <p:sldId id="275" r:id="rId21"/>
    <p:sldId id="293" r:id="rId22"/>
    <p:sldId id="299" r:id="rId23"/>
    <p:sldId id="307" r:id="rId24"/>
    <p:sldId id="308" r:id="rId25"/>
    <p:sldId id="300" r:id="rId26"/>
    <p:sldId id="286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33AE"/>
    <a:srgbClr val="C74B99"/>
    <a:srgbClr val="FF9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49"/>
    <p:restoredTop sz="94681"/>
  </p:normalViewPr>
  <p:slideViewPr>
    <p:cSldViewPr snapToGrid="0" snapToObjects="1">
      <p:cViewPr>
        <p:scale>
          <a:sx n="80" d="100"/>
          <a:sy n="80" d="100"/>
        </p:scale>
        <p:origin x="4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F1060-5038-784E-B930-30A33052A86E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28508-78A6-EA45-9D9E-DFDCF696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2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706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this slide there is a background placeholder. Click to the small icon on the center of the slide and choose an image from computer. </a:t>
            </a:r>
            <a:r>
              <a:rPr lang="en-US" dirty="0" smtClean="0"/>
              <a:t>When </a:t>
            </a:r>
            <a:r>
              <a:rPr lang="en-US" baseline="0" dirty="0" smtClean="0"/>
              <a:t>add an image, you must sent it to back with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to Back.</a:t>
            </a:r>
            <a:endParaRPr lang="bg-BG" b="0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094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98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In</a:t>
            </a:r>
            <a:r>
              <a:rPr lang="en-US" baseline="0" smtClean="0"/>
              <a:t> this slide there is a background placeholder. Click to the small icon on the center of the slide and choose an image from computer. </a:t>
            </a:r>
            <a:r>
              <a:rPr lang="en-US" smtClean="0"/>
              <a:t>When </a:t>
            </a:r>
            <a:r>
              <a:rPr lang="en-US" baseline="0" smtClean="0"/>
              <a:t>add an image, you must sent it to back with </a:t>
            </a:r>
            <a:r>
              <a:rPr lang="en-US" b="1" baseline="0" smtClean="0"/>
              <a:t>Right Click on Image </a:t>
            </a:r>
            <a:r>
              <a:rPr lang="en-US" b="0" baseline="0" smtClean="0"/>
              <a:t>-&gt; </a:t>
            </a:r>
            <a:r>
              <a:rPr lang="en-US" b="1" baseline="0" smtClean="0"/>
              <a:t>Send to Back</a:t>
            </a:r>
            <a:r>
              <a:rPr lang="en-US" b="0" baseline="0" smtClean="0"/>
              <a:t> -&gt; </a:t>
            </a:r>
            <a:r>
              <a:rPr lang="en-US" b="1" baseline="0" smtClean="0"/>
              <a:t>Send to Back.</a:t>
            </a:r>
            <a:endParaRPr lang="bg-BG" b="0" smtClean="0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514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300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17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81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95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8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2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3455" y="303535"/>
            <a:ext cx="392984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3455" y="303535"/>
            <a:ext cx="392984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58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0152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63455" y="303535"/>
            <a:ext cx="392984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5260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3455" y="303535"/>
            <a:ext cx="392984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98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70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3455" y="303535"/>
            <a:ext cx="392984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114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3455" y="303535"/>
            <a:ext cx="392984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8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0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7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6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3DEA8-7B48-F34C-891D-CEB8BA08C562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B9D49-6C29-6747-9BEF-95F2420E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0" r:id="rId20"/>
    <p:sldLayoutId id="214748367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morganbrennan/2011/09/16/the-most-amazing-and-absurd-places-for-rent/" TargetMode="External"/><Relationship Id="rId4" Type="http://schemas.openxmlformats.org/officeDocument/2006/relationships/hyperlink" Target="https://xgboost.readthedocs.io/en/latest/model.html" TargetMode="External"/><Relationship Id="rId5" Type="http://schemas.openxmlformats.org/officeDocument/2006/relationships/hyperlink" Target="https://www.analyticsvidhya.com/blog/2016/03/complete-guide-parameter-tuning-xgboost-with-codes-python/" TargetMode="External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6950" y="-1251348"/>
            <a:ext cx="14458950" cy="90368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518" y="2991759"/>
            <a:ext cx="1100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</a:rPr>
              <a:t>Predicting Airbnb Housing Prices In London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9235" y="3900001"/>
            <a:ext cx="4961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alpha val="89000"/>
                  </a:schemeClr>
                </a:solidFill>
              </a:rPr>
              <a:t>Xiao Wan &amp; </a:t>
            </a:r>
            <a:r>
              <a:rPr lang="en-US" altLang="zh-CN" sz="2000" dirty="0" err="1" smtClean="0">
                <a:solidFill>
                  <a:schemeClr val="bg1">
                    <a:alpha val="89000"/>
                  </a:schemeClr>
                </a:solidFill>
              </a:rPr>
              <a:t>Xiaozhou</a:t>
            </a:r>
            <a:r>
              <a:rPr lang="en-US" altLang="zh-CN" sz="2000" dirty="0" smtClean="0">
                <a:solidFill>
                  <a:schemeClr val="bg1">
                    <a:alpha val="89000"/>
                  </a:schemeClr>
                </a:solidFill>
              </a:rPr>
              <a:t> Yu &amp; Xiaoyu Zhang </a:t>
            </a:r>
            <a:endParaRPr lang="zh-CN" altLang="en-US" sz="2000" dirty="0">
              <a:solidFill>
                <a:schemeClr val="bg1">
                  <a:alpha val="89000"/>
                </a:schemeClr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63577" y="4660965"/>
            <a:ext cx="1385356" cy="646331"/>
            <a:chOff x="8436859" y="2796201"/>
            <a:chExt cx="1609343" cy="646331"/>
          </a:xfrm>
        </p:grpSpPr>
        <p:sp>
          <p:nvSpPr>
            <p:cNvPr id="18" name="矩形 17"/>
            <p:cNvSpPr/>
            <p:nvPr/>
          </p:nvSpPr>
          <p:spPr>
            <a:xfrm>
              <a:off x="8436859" y="2904803"/>
              <a:ext cx="1609343" cy="3964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552995" y="2796201"/>
              <a:ext cx="1377695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Team: T-X</a:t>
              </a:r>
              <a:endParaRPr lang="zh-CN" altLang="en-US" dirty="0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09206 1.11111E-6 " pathEditMode="relative" rAng="0" ptsTypes="AA">
                                      <p:cBhvr>
                                        <p:cTn id="6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75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0833E-6 4.81481E-6 L -2.70833E-6 -0.0974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8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5E-6 4.07407E-6 L 5E-6 -0.0974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8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91667E-6 2.96296E-6 L 2.91667E-6 -0.0974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/>
          <p:cNvSpPr txBox="1"/>
          <p:nvPr/>
        </p:nvSpPr>
        <p:spPr>
          <a:xfrm>
            <a:off x="1114879" y="1843064"/>
            <a:ext cx="3826089" cy="652468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Dataset </a:t>
            </a:r>
            <a:r>
              <a:rPr lang="en-US" sz="160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obtained </a:t>
            </a:r>
            <a:r>
              <a:rPr lang="en-US" sz="1600" smtClean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from </a:t>
            </a:r>
            <a:r>
              <a:rPr lang="en-US" sz="1600" i="1" dirty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Inside Airbnb</a:t>
            </a:r>
            <a:r>
              <a:rPr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 (http://</a:t>
            </a:r>
            <a:r>
              <a:rPr lang="en-US" sz="1600" dirty="0" err="1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insideairbnb.com</a:t>
            </a:r>
            <a:r>
              <a:rPr 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). </a:t>
            </a:r>
            <a:endParaRPr lang="en-US" sz="1600" dirty="0">
              <a:solidFill>
                <a:schemeClr val="tx2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20" name="Round Same Side Corner Rectangle 119"/>
          <p:cNvSpPr/>
          <p:nvPr/>
        </p:nvSpPr>
        <p:spPr>
          <a:xfrm rot="10800000" flipH="1">
            <a:off x="1098795" y="1899023"/>
            <a:ext cx="43230" cy="7002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>
              <a:latin typeface="Lato Ligh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00828" y="3285898"/>
            <a:ext cx="3711804" cy="652468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I</a:t>
            </a:r>
            <a:r>
              <a:rPr 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ndependent</a:t>
            </a:r>
            <a:r>
              <a:rPr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, non-commercial data scraped from open Airbnb </a:t>
            </a:r>
            <a:r>
              <a:rPr 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listings.</a:t>
            </a:r>
            <a:endParaRPr lang="en-US" sz="1600" dirty="0">
              <a:solidFill>
                <a:schemeClr val="tx2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00828" y="4465303"/>
            <a:ext cx="3390962" cy="652468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The original dataset contains 42,646 records and 95 variables. </a:t>
            </a:r>
          </a:p>
        </p:txBody>
      </p:sp>
      <p:sp>
        <p:nvSpPr>
          <p:cNvPr id="59" name="Round Same Side Corner Rectangle 58"/>
          <p:cNvSpPr/>
          <p:nvPr/>
        </p:nvSpPr>
        <p:spPr>
          <a:xfrm rot="10800000" flipH="1">
            <a:off x="1106731" y="3182163"/>
            <a:ext cx="43230" cy="7002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>
              <a:latin typeface="Lato Light"/>
            </a:endParaRPr>
          </a:p>
        </p:txBody>
      </p:sp>
      <p:sp>
        <p:nvSpPr>
          <p:cNvPr id="60" name="Round Same Side Corner Rectangle 59"/>
          <p:cNvSpPr/>
          <p:nvPr/>
        </p:nvSpPr>
        <p:spPr>
          <a:xfrm rot="10800000" flipH="1">
            <a:off x="1098795" y="4470896"/>
            <a:ext cx="43230" cy="7002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>
              <a:latin typeface="Lato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07709" y="257036"/>
            <a:ext cx="10467182" cy="792582"/>
            <a:chOff x="6044221" y="514071"/>
            <a:chExt cx="12359700" cy="1585163"/>
          </a:xfrm>
        </p:grpSpPr>
        <p:sp>
          <p:nvSpPr>
            <p:cNvPr id="19" name="TextBox 18"/>
            <p:cNvSpPr txBox="1"/>
            <p:nvPr/>
          </p:nvSpPr>
          <p:spPr>
            <a:xfrm>
              <a:off x="6044221" y="514071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Data </a:t>
              </a:r>
              <a:r>
                <a:rPr lang="id-ID" sz="4000" b="1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Description</a:t>
              </a:r>
              <a:endParaRPr lang="id-ID" sz="4000" b="1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86710" y="2007796"/>
              <a:ext cx="5074722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r="28868" b="10680"/>
          <a:stretch/>
        </p:blipFill>
        <p:spPr>
          <a:xfrm>
            <a:off x="5325979" y="1552933"/>
            <a:ext cx="6378566" cy="41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20" grpId="0" animBg="1"/>
      <p:bldP spid="43" grpId="0"/>
      <p:bldP spid="47" grpId="0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1673645" y="2040441"/>
            <a:ext cx="4126070" cy="295447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sz="1200" dirty="0"/>
              <a:t>Remove columns that are either irrelevant or null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33" name="Round Same Side Corner Rectangle 32"/>
          <p:cNvSpPr/>
          <p:nvPr/>
        </p:nvSpPr>
        <p:spPr>
          <a:xfrm rot="10800000" flipH="1">
            <a:off x="1648854" y="1833393"/>
            <a:ext cx="54849" cy="66253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>
              <a:latin typeface="Lato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16964" y="1652282"/>
            <a:ext cx="599854" cy="900253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r>
              <a:rPr lang="id-ID" sz="525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30089" y="1804844"/>
            <a:ext cx="450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err="1" smtClean="0">
                <a:latin typeface="微软雅黑" panose="020B0503020204020204" pitchFamily="34" charset="-122"/>
                <a:cs typeface="Aparajita" panose="020B0604020202020204" pitchFamily="34" charset="0"/>
              </a:rPr>
              <a:t>Manually</a:t>
            </a:r>
            <a:r>
              <a:rPr lang="id-ID" sz="16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en-US" sz="16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Removal</a:t>
            </a:r>
            <a:endParaRPr lang="id-ID" sz="16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672163" y="2905386"/>
            <a:ext cx="4071905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sz="1200" dirty="0"/>
              <a:t>Convert columns into desirable format. </a:t>
            </a:r>
            <a:r>
              <a:rPr lang="en-US" sz="1200" dirty="0" smtClean="0"/>
              <a:t>E.g., </a:t>
            </a:r>
            <a:r>
              <a:rPr lang="en-US" sz="1200" dirty="0"/>
              <a:t>convert price to </a:t>
            </a:r>
            <a:r>
              <a:rPr lang="en-US" sz="1200" dirty="0" smtClean="0"/>
              <a:t>double</a:t>
            </a:r>
            <a:r>
              <a:rPr lang="en-US" sz="1200" dirty="0"/>
              <a:t>, bedrooms to integer and host date to </a:t>
            </a:r>
            <a:r>
              <a:rPr lang="en-US" sz="1200" dirty="0" err="1"/>
              <a:t>datatime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84" name="Round Same Side Corner Rectangle 83"/>
          <p:cNvSpPr/>
          <p:nvPr/>
        </p:nvSpPr>
        <p:spPr>
          <a:xfrm rot="10800000" flipH="1">
            <a:off x="1647371" y="2698338"/>
            <a:ext cx="54849" cy="66253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>
              <a:solidFill>
                <a:srgbClr val="92D050"/>
              </a:solidFill>
              <a:latin typeface="Lato Ligh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28606" y="2669789"/>
            <a:ext cx="450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Format </a:t>
            </a:r>
            <a:r>
              <a:rPr lang="id-ID" sz="1600" b="1" dirty="0" err="1" smtClean="0">
                <a:latin typeface="微软雅黑" panose="020B0503020204020204" pitchFamily="34" charset="-122"/>
                <a:cs typeface="Aparajita" panose="020B0604020202020204" pitchFamily="34" charset="0"/>
              </a:rPr>
              <a:t>Conversion</a:t>
            </a:r>
            <a:endParaRPr lang="id-ID" sz="16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672163" y="3782344"/>
            <a:ext cx="4071904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sz="1200" dirty="0"/>
              <a:t>Combine column price and cleaning fee into one column: total price. </a:t>
            </a:r>
            <a:r>
              <a:rPr lang="en-US" sz="1200" dirty="0" smtClean="0"/>
              <a:t>Use </a:t>
            </a:r>
            <a:r>
              <a:rPr lang="en-US" sz="1200" dirty="0"/>
              <a:t>it as the target variable </a:t>
            </a:r>
          </a:p>
        </p:txBody>
      </p:sp>
      <p:sp>
        <p:nvSpPr>
          <p:cNvPr id="87" name="Round Same Side Corner Rectangle 86"/>
          <p:cNvSpPr/>
          <p:nvPr/>
        </p:nvSpPr>
        <p:spPr>
          <a:xfrm rot="10800000" flipH="1">
            <a:off x="1647371" y="3575296"/>
            <a:ext cx="54849" cy="66253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>
              <a:latin typeface="Lato Ligh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728606" y="3546746"/>
            <a:ext cx="450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Target </a:t>
            </a:r>
            <a:r>
              <a:rPr lang="id-ID" sz="1600" b="1" dirty="0" err="1" smtClean="0">
                <a:latin typeface="微软雅黑" panose="020B0503020204020204" pitchFamily="34" charset="-122"/>
                <a:cs typeface="Aparajita" panose="020B0604020202020204" pitchFamily="34" charset="0"/>
              </a:rPr>
              <a:t>Variable</a:t>
            </a:r>
            <a:endParaRPr lang="id-ID" sz="16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74716" y="4708941"/>
            <a:ext cx="4069351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sz="1200" dirty="0"/>
              <a:t>Add dummy variables for categorical variables such as room type and experience offered. </a:t>
            </a:r>
          </a:p>
        </p:txBody>
      </p:sp>
      <p:sp>
        <p:nvSpPr>
          <p:cNvPr id="82" name="Round Same Side Corner Rectangle 81"/>
          <p:cNvSpPr/>
          <p:nvPr/>
        </p:nvSpPr>
        <p:spPr>
          <a:xfrm rot="10800000" flipH="1">
            <a:off x="1649924" y="4501893"/>
            <a:ext cx="54849" cy="66253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>
              <a:latin typeface="Lato Ligh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731159" y="4473343"/>
            <a:ext cx="450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err="1" smtClean="0">
                <a:latin typeface="微软雅黑" panose="020B0503020204020204" pitchFamily="34" charset="-122"/>
                <a:cs typeface="Aparajita" panose="020B0604020202020204" pitchFamily="34" charset="0"/>
              </a:rPr>
              <a:t>Categorical</a:t>
            </a:r>
            <a:r>
              <a:rPr lang="id-ID" sz="16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id-ID" sz="1600" b="1" dirty="0" err="1" smtClean="0">
                <a:latin typeface="微软雅黑" panose="020B0503020204020204" pitchFamily="34" charset="-122"/>
                <a:cs typeface="Aparajita" panose="020B0604020202020204" pitchFamily="34" charset="0"/>
              </a:rPr>
              <a:t>Variables</a:t>
            </a:r>
            <a:endParaRPr lang="id-ID" sz="1600" b="1" dirty="0" smtClean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73233" y="5607306"/>
            <a:ext cx="4070834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sz="1200" dirty="0"/>
              <a:t>Remove records with unreasonable prices. Fill in null records with proper values. </a:t>
            </a:r>
          </a:p>
        </p:txBody>
      </p:sp>
      <p:sp>
        <p:nvSpPr>
          <p:cNvPr id="90" name="Round Same Side Corner Rectangle 89"/>
          <p:cNvSpPr/>
          <p:nvPr/>
        </p:nvSpPr>
        <p:spPr>
          <a:xfrm rot="10800000" flipH="1">
            <a:off x="1648442" y="5400258"/>
            <a:ext cx="54849" cy="66253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>
              <a:latin typeface="Lato Light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29677" y="5371708"/>
            <a:ext cx="450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err="1" smtClean="0">
                <a:latin typeface="微软雅黑" panose="020B0503020204020204" pitchFamily="34" charset="-122"/>
                <a:cs typeface="Aparajita" panose="020B0604020202020204" pitchFamily="34" charset="0"/>
              </a:rPr>
              <a:t>Outlier</a:t>
            </a:r>
            <a:r>
              <a:rPr lang="id-ID" sz="16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 &amp; </a:t>
            </a:r>
            <a:r>
              <a:rPr lang="id-ID" sz="1600" b="1" dirty="0" err="1" smtClean="0">
                <a:latin typeface="微软雅黑" panose="020B0503020204020204" pitchFamily="34" charset="-122"/>
                <a:cs typeface="Aparajita" panose="020B0604020202020204" pitchFamily="34" charset="0"/>
              </a:rPr>
              <a:t>Missing</a:t>
            </a:r>
            <a:r>
              <a:rPr lang="id-ID" sz="16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id-ID" sz="1600" b="1" dirty="0" err="1" smtClean="0">
                <a:latin typeface="微软雅黑" panose="020B0503020204020204" pitchFamily="34" charset="-122"/>
                <a:cs typeface="Aparajita" panose="020B0604020202020204" pitchFamily="34" charset="0"/>
              </a:rPr>
              <a:t>Value</a:t>
            </a:r>
            <a:endParaRPr lang="id-ID" sz="16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05824" y="2532157"/>
            <a:ext cx="599854" cy="900253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r>
              <a:rPr lang="id-ID" sz="525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2271" y="3388078"/>
            <a:ext cx="599854" cy="900253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r>
              <a:rPr lang="id-ID" sz="525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13411" y="4334793"/>
            <a:ext cx="599854" cy="900253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r>
              <a:rPr lang="id-ID" sz="525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13411" y="5222474"/>
            <a:ext cx="599854" cy="900253"/>
          </a:xfrm>
          <a:prstGeom prst="rect">
            <a:avLst/>
          </a:prstGeom>
          <a:noFill/>
        </p:spPr>
        <p:txBody>
          <a:bodyPr wrap="none" lIns="91445" tIns="45723" rIns="91445" bIns="45723" rtlCol="0">
            <a:spAutoFit/>
          </a:bodyPr>
          <a:lstStyle/>
          <a:p>
            <a:r>
              <a:rPr lang="id-ID" sz="525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5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857250" y="241509"/>
            <a:ext cx="10481469" cy="810947"/>
            <a:chOff x="1690738" y="483017"/>
            <a:chExt cx="20962938" cy="1621893"/>
          </a:xfrm>
        </p:grpSpPr>
        <p:sp>
          <p:nvSpPr>
            <p:cNvPr id="60" name="TextBox 59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Data </a:t>
              </a:r>
              <a:r>
                <a:rPr lang="id-ID" sz="4000" b="1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Cleaning</a:t>
              </a:r>
              <a:endParaRPr lang="id-ID" sz="4000" b="1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681326" y="2013472"/>
              <a:ext cx="7205470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49"/>
          <a:stretch/>
        </p:blipFill>
        <p:spPr>
          <a:xfrm>
            <a:off x="5824507" y="1859973"/>
            <a:ext cx="5895144" cy="39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21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33" grpId="0" animBg="1"/>
      <p:bldP spid="38" grpId="0"/>
      <p:bldP spid="75" grpId="0"/>
      <p:bldP spid="80" grpId="0"/>
      <p:bldP spid="84" grpId="0" animBg="1"/>
      <p:bldP spid="85" grpId="0"/>
      <p:bldP spid="86" grpId="0"/>
      <p:bldP spid="87" grpId="0" animBg="1"/>
      <p:bldP spid="88" grpId="0"/>
      <p:bldP spid="81" grpId="0"/>
      <p:bldP spid="82" grpId="0" animBg="1"/>
      <p:bldP spid="83" grpId="0"/>
      <p:bldP spid="89" grpId="0"/>
      <p:bldP spid="90" grpId="0" animBg="1"/>
      <p:bldP spid="91" grpId="0"/>
      <p:bldP spid="96" grpId="0"/>
      <p:bldP spid="97" grpId="0"/>
      <p:bldP spid="98" grpId="0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7250" y="241509"/>
            <a:ext cx="10481469" cy="6135198"/>
            <a:chOff x="1690738" y="483017"/>
            <a:chExt cx="20962938" cy="12270392"/>
          </a:xfrm>
        </p:grpSpPr>
        <p:sp>
          <p:nvSpPr>
            <p:cNvPr id="16" name="TextBox 15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Exploratory</a:t>
              </a:r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Data </a:t>
              </a:r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Analysis</a:t>
              </a:r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endParaRPr lang="id-ID" sz="4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10332562" y="11914293"/>
              <a:ext cx="11655186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(a) </a:t>
              </a:r>
              <a:r>
                <a:rPr 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Distribution of Actual Sample Prices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94" y="1730799"/>
            <a:ext cx="6935483" cy="4161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04236" y="984915"/>
            <a:ext cx="6650655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>
              <a:solidFill>
                <a:schemeClr val="accent2"/>
              </a:solidFill>
              <a:latin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5243" y="2518611"/>
            <a:ext cx="3400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data cleaning, the dataset contains 38,541 records and 72 variables.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price ranges from 10 to 300, its distribution is </a:t>
            </a:r>
            <a:r>
              <a:rPr lang="en-US" dirty="0" smtClean="0"/>
              <a:t>positively </a:t>
            </a:r>
            <a:r>
              <a:rPr lang="en-US" dirty="0" smtClean="0"/>
              <a:t>skewed.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1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7250" y="241509"/>
            <a:ext cx="10481469" cy="6060384"/>
            <a:chOff x="1690738" y="483017"/>
            <a:chExt cx="20962938" cy="12120764"/>
          </a:xfrm>
        </p:grpSpPr>
        <p:sp>
          <p:nvSpPr>
            <p:cNvPr id="16" name="TextBox 15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Exploratory</a:t>
              </a:r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Data </a:t>
              </a:r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Analysis</a:t>
              </a:r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endParaRPr lang="id-ID" sz="4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10332562" y="11764665"/>
              <a:ext cx="11655186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(b) Correlation between Price and Explanatory </a:t>
              </a:r>
              <a:r>
                <a:rPr 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Variables</a:t>
              </a:r>
              <a:endParaRPr lang="en-US" sz="160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01" y="1610651"/>
            <a:ext cx="6857676" cy="40295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04236" y="1006180"/>
            <a:ext cx="6650655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>
              <a:solidFill>
                <a:schemeClr val="accent2"/>
              </a:solidFill>
              <a:latin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5243" y="2518611"/>
            <a:ext cx="3400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 </a:t>
            </a:r>
            <a:r>
              <a:rPr lang="en-US" dirty="0"/>
              <a:t>we obtained the correlation between price and all explanatory </a:t>
            </a:r>
            <a:r>
              <a:rPr lang="en-US" dirty="0" smtClean="0"/>
              <a:t>variables.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most </a:t>
            </a:r>
            <a:r>
              <a:rPr lang="en-US" dirty="0"/>
              <a:t>related features are neighborhood and room type, which would be used to build baseline model on next </a:t>
            </a:r>
            <a:r>
              <a:rPr lang="en-US" dirty="0" smtClean="0"/>
              <a:t>step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5084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7250" y="241509"/>
            <a:ext cx="10481469" cy="6060384"/>
            <a:chOff x="1690738" y="483017"/>
            <a:chExt cx="20962938" cy="12120764"/>
          </a:xfrm>
        </p:grpSpPr>
        <p:sp>
          <p:nvSpPr>
            <p:cNvPr id="16" name="TextBox 15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Exploratory</a:t>
              </a:r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Data </a:t>
              </a:r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Analysis</a:t>
              </a:r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endParaRPr lang="id-ID" sz="4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10332562" y="11764665"/>
              <a:ext cx="11655186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(c) Distribution of Price Per Neighbors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43" y="1871840"/>
            <a:ext cx="6857676" cy="3897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04236" y="984915"/>
            <a:ext cx="6650655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>
              <a:solidFill>
                <a:schemeClr val="accent2"/>
              </a:solidFill>
              <a:latin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5243" y="2518611"/>
            <a:ext cx="29838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distribution of price is </a:t>
            </a:r>
            <a:r>
              <a:rPr lang="en-US" altLang="zh-CN" dirty="0" smtClean="0"/>
              <a:t>quite</a:t>
            </a:r>
            <a:r>
              <a:rPr lang="en-US" dirty="0" smtClean="0"/>
              <a:t> </a:t>
            </a:r>
            <a:r>
              <a:rPr lang="en-US" dirty="0"/>
              <a:t>different </a:t>
            </a:r>
            <a:r>
              <a:rPr lang="en-US" dirty="0" smtClean="0"/>
              <a:t>by</a:t>
            </a:r>
            <a:r>
              <a:rPr lang="zh-CN" altLang="en-US" dirty="0" smtClean="0"/>
              <a:t> </a:t>
            </a:r>
            <a:r>
              <a:rPr lang="en-US" dirty="0" smtClean="0"/>
              <a:t>neighborhood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osts </a:t>
            </a:r>
            <a:r>
              <a:rPr lang="en-US" dirty="0"/>
              <a:t>rise as the houses locate nearer to the center of the city.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5585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7250" y="241509"/>
            <a:ext cx="10481469" cy="6060384"/>
            <a:chOff x="1690738" y="483017"/>
            <a:chExt cx="20962938" cy="12120764"/>
          </a:xfrm>
        </p:grpSpPr>
        <p:sp>
          <p:nvSpPr>
            <p:cNvPr id="16" name="TextBox 15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Exploratory</a:t>
              </a:r>
              <a:r>
                <a:rPr lang="id-ID" sz="4000" b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Data </a:t>
              </a:r>
              <a:r>
                <a:rPr lang="id-ID" sz="4000" b="1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Analysis</a:t>
              </a:r>
              <a:r>
                <a:rPr lang="id-ID" sz="4000" b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endParaRPr lang="id-ID" sz="4000" b="1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10332562" y="11764665"/>
              <a:ext cx="11655186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(d) Distribution of Price Per Room Type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78" y="1945102"/>
            <a:ext cx="6857676" cy="3809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04236" y="984915"/>
            <a:ext cx="6650655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>
              <a:solidFill>
                <a:schemeClr val="accent2"/>
              </a:solidFill>
              <a:latin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5243" y="2518611"/>
            <a:ext cx="3320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distribution of price is significantly </a:t>
            </a:r>
            <a:r>
              <a:rPr lang="en-US" dirty="0" smtClean="0"/>
              <a:t>influenced</a:t>
            </a:r>
            <a:r>
              <a:rPr lang="en-US" dirty="0" smtClean="0"/>
              <a:t> </a:t>
            </a:r>
            <a:r>
              <a:rPr lang="en-US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room type</a:t>
            </a:r>
            <a:r>
              <a:rPr lang="en-US" dirty="0" smtClean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Rent for entire house can be much higher than private </a:t>
            </a:r>
            <a:r>
              <a:rPr lang="en-US" dirty="0" smtClean="0"/>
              <a:t>room. </a:t>
            </a:r>
          </a:p>
          <a:p>
            <a:endParaRPr lang="en-US" dirty="0"/>
          </a:p>
          <a:p>
            <a:r>
              <a:rPr lang="en-US" dirty="0" smtClean="0"/>
              <a:t>The number </a:t>
            </a:r>
            <a:r>
              <a:rPr lang="en-US" dirty="0"/>
              <a:t>of samples is in inverse </a:t>
            </a:r>
            <a:r>
              <a:rPr lang="en-US" dirty="0" smtClean="0"/>
              <a:t>proportion to price.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9034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98433" y="2165404"/>
            <a:ext cx="1697567" cy="1697567"/>
            <a:chOff x="5459410" y="1699315"/>
            <a:chExt cx="1273180" cy="1273180"/>
          </a:xfrm>
        </p:grpSpPr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18479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5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6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7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11" name="Subtitle 11"/>
          <p:cNvSpPr txBox="1">
            <a:spLocks/>
          </p:cNvSpPr>
          <p:nvPr/>
        </p:nvSpPr>
        <p:spPr bwMode="auto">
          <a:xfrm>
            <a:off x="1414981" y="3788972"/>
            <a:ext cx="7362644" cy="8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480" tIns="59213" rIns="118480" bIns="59213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4790"/>
            <a:r>
              <a:rPr lang="zh-CN" altLang="en-US" sz="4000" dirty="0">
                <a:solidFill>
                  <a:sysClr val="window" lastClr="FFFFFF"/>
                </a:solidFill>
                <a:latin typeface="+mn-lt"/>
              </a:rPr>
              <a:t> </a:t>
            </a:r>
            <a:r>
              <a:rPr lang="en-US" altLang="zh-CN" sz="4000" dirty="0" smtClean="0">
                <a:solidFill>
                  <a:sysClr val="window" lastClr="FFFFFF"/>
                </a:solidFill>
                <a:latin typeface="+mn-lt"/>
              </a:rPr>
              <a:t>Challenge</a:t>
            </a:r>
            <a:endParaRPr lang="en-AU" altLang="zh-CN" sz="4000" dirty="0">
              <a:solidFill>
                <a:sysClr val="window" lastClr="FFFFFF"/>
              </a:solidFill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0" y="0"/>
            <a:ext cx="12238940" cy="6858000"/>
          </a:xfrm>
          <a:prstGeom prst="rect">
            <a:avLst/>
          </a:prstGeom>
        </p:spPr>
      </p:pic>
      <p:sp>
        <p:nvSpPr>
          <p:cNvPr id="16" name="Rectangle 15"/>
          <p:cNvSpPr>
            <a:spLocks noChangeAspect="1"/>
          </p:cNvSpPr>
          <p:nvPr/>
        </p:nvSpPr>
        <p:spPr>
          <a:xfrm rot="5400000">
            <a:off x="2643531" y="-2690469"/>
            <a:ext cx="6858001" cy="122389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6" tIns="60932" rIns="121866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3005309" y="-2341106"/>
            <a:ext cx="6528725" cy="6310768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chemeClr val="tx2">
                  <a:lumMod val="75000"/>
                </a:schemeClr>
              </a:gs>
              <a:gs pos="58000">
                <a:schemeClr val="accent6">
                  <a:lumMod val="75000"/>
                  <a:alpha val="0"/>
                </a:schemeClr>
              </a:gs>
              <a:gs pos="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480" tIns="59213" rIns="118480" bIns="59213" spcCol="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91403" y="2086214"/>
            <a:ext cx="1273175" cy="1273175"/>
            <a:chOff x="5459410" y="1699315"/>
            <a:chExt cx="1273180" cy="1273180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886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20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2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24" name="Title 10"/>
          <p:cNvSpPr txBox="1">
            <a:spLocks/>
          </p:cNvSpPr>
          <p:nvPr/>
        </p:nvSpPr>
        <p:spPr bwMode="auto">
          <a:xfrm>
            <a:off x="1500530" y="1227854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>
                <a:solidFill>
                  <a:sysClr val="window" lastClr="FFFFFF"/>
                </a:solidFill>
              </a:rPr>
              <a:t>PART 4</a:t>
            </a:r>
            <a:endParaRPr lang="en-AU" altLang="zh-CN" sz="6000" dirty="0">
              <a:solidFill>
                <a:sysClr val="window" lastClr="FFFFFF"/>
              </a:solidFill>
            </a:endParaRPr>
          </a:p>
        </p:txBody>
      </p:sp>
      <p:sp>
        <p:nvSpPr>
          <p:cNvPr id="25" name="Subtitle 11"/>
          <p:cNvSpPr txBox="1">
            <a:spLocks/>
          </p:cNvSpPr>
          <p:nvPr/>
        </p:nvSpPr>
        <p:spPr bwMode="auto">
          <a:xfrm>
            <a:off x="4119465" y="4496535"/>
            <a:ext cx="3906130" cy="83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8615"/>
            <a:r>
              <a:rPr lang="en-AU" altLang="zh-CN" sz="4400" dirty="0">
                <a:solidFill>
                  <a:sysClr val="window" lastClr="FFFFFF"/>
                </a:solidFill>
              </a:rPr>
              <a:t>Baseline Model</a:t>
            </a:r>
          </a:p>
        </p:txBody>
      </p:sp>
    </p:spTree>
    <p:extLst>
      <p:ext uri="{BB962C8B-B14F-4D97-AF65-F5344CB8AC3E}">
        <p14:creationId xmlns:p14="http://schemas.microsoft.com/office/powerpoint/2010/main" val="52038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2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"/>
          <p:cNvSpPr>
            <a:spLocks noChangeArrowheads="1"/>
          </p:cNvSpPr>
          <p:nvPr/>
        </p:nvSpPr>
        <p:spPr bwMode="auto">
          <a:xfrm>
            <a:off x="7570889" y="1967265"/>
            <a:ext cx="426233" cy="675411"/>
          </a:xfrm>
          <a:custGeom>
            <a:avLst/>
            <a:gdLst>
              <a:gd name="T0" fmla="*/ 93 w 1282"/>
              <a:gd name="T1" fmla="*/ 344 h 2032"/>
              <a:gd name="T2" fmla="*/ 93 w 1282"/>
              <a:gd name="T3" fmla="*/ 344 h 2032"/>
              <a:gd name="T4" fmla="*/ 750 w 1282"/>
              <a:gd name="T5" fmla="*/ 1000 h 2032"/>
              <a:gd name="T6" fmla="*/ 93 w 1282"/>
              <a:gd name="T7" fmla="*/ 1656 h 2032"/>
              <a:gd name="T8" fmla="*/ 93 w 1282"/>
              <a:gd name="T9" fmla="*/ 1937 h 2032"/>
              <a:gd name="T10" fmla="*/ 375 w 1282"/>
              <a:gd name="T11" fmla="*/ 1937 h 2032"/>
              <a:gd name="T12" fmla="*/ 1281 w 1282"/>
              <a:gd name="T13" fmla="*/ 1000 h 2032"/>
              <a:gd name="T14" fmla="*/ 375 w 1282"/>
              <a:gd name="T15" fmla="*/ 94 h 2032"/>
              <a:gd name="T16" fmla="*/ 93 w 1282"/>
              <a:gd name="T17" fmla="*/ 94 h 2032"/>
              <a:gd name="T18" fmla="*/ 31 w 1282"/>
              <a:gd name="T19" fmla="*/ 219 h 2032"/>
              <a:gd name="T20" fmla="*/ 93 w 1282"/>
              <a:gd name="T21" fmla="*/ 344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2" h="2032">
                <a:moveTo>
                  <a:pt x="93" y="344"/>
                </a:moveTo>
                <a:lnTo>
                  <a:pt x="93" y="344"/>
                </a:lnTo>
                <a:cubicBezTo>
                  <a:pt x="750" y="1000"/>
                  <a:pt x="750" y="1000"/>
                  <a:pt x="750" y="1000"/>
                </a:cubicBezTo>
                <a:cubicBezTo>
                  <a:pt x="93" y="1656"/>
                  <a:pt x="93" y="1656"/>
                  <a:pt x="93" y="1656"/>
                </a:cubicBezTo>
                <a:cubicBezTo>
                  <a:pt x="0" y="1750"/>
                  <a:pt x="0" y="1875"/>
                  <a:pt x="93" y="1937"/>
                </a:cubicBezTo>
                <a:cubicBezTo>
                  <a:pt x="156" y="2031"/>
                  <a:pt x="281" y="2031"/>
                  <a:pt x="375" y="1937"/>
                </a:cubicBezTo>
                <a:cubicBezTo>
                  <a:pt x="1281" y="1000"/>
                  <a:pt x="1281" y="1000"/>
                  <a:pt x="1281" y="1000"/>
                </a:cubicBezTo>
                <a:cubicBezTo>
                  <a:pt x="375" y="94"/>
                  <a:pt x="375" y="94"/>
                  <a:pt x="375" y="94"/>
                </a:cubicBezTo>
                <a:cubicBezTo>
                  <a:pt x="281" y="0"/>
                  <a:pt x="156" y="0"/>
                  <a:pt x="93" y="94"/>
                </a:cubicBezTo>
                <a:cubicBezTo>
                  <a:pt x="62" y="125"/>
                  <a:pt x="31" y="156"/>
                  <a:pt x="31" y="219"/>
                </a:cubicBezTo>
                <a:cubicBezTo>
                  <a:pt x="31" y="281"/>
                  <a:pt x="62" y="313"/>
                  <a:pt x="93" y="34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6" name="Freeform 27"/>
          <p:cNvSpPr>
            <a:spLocks noChangeArrowheads="1"/>
          </p:cNvSpPr>
          <p:nvPr/>
        </p:nvSpPr>
        <p:spPr bwMode="auto">
          <a:xfrm>
            <a:off x="9687409" y="4375889"/>
            <a:ext cx="426234" cy="665156"/>
          </a:xfrm>
          <a:custGeom>
            <a:avLst/>
            <a:gdLst>
              <a:gd name="T0" fmla="*/ 1219 w 1283"/>
              <a:gd name="T1" fmla="*/ 1656 h 2001"/>
              <a:gd name="T2" fmla="*/ 1219 w 1283"/>
              <a:gd name="T3" fmla="*/ 1656 h 2001"/>
              <a:gd name="T4" fmla="*/ 563 w 1283"/>
              <a:gd name="T5" fmla="*/ 1000 h 2001"/>
              <a:gd name="T6" fmla="*/ 1219 w 1283"/>
              <a:gd name="T7" fmla="*/ 344 h 2001"/>
              <a:gd name="T8" fmla="*/ 1219 w 1283"/>
              <a:gd name="T9" fmla="*/ 63 h 2001"/>
              <a:gd name="T10" fmla="*/ 938 w 1283"/>
              <a:gd name="T11" fmla="*/ 63 h 2001"/>
              <a:gd name="T12" fmla="*/ 0 w 1283"/>
              <a:gd name="T13" fmla="*/ 1000 h 2001"/>
              <a:gd name="T14" fmla="*/ 938 w 1283"/>
              <a:gd name="T15" fmla="*/ 1938 h 2001"/>
              <a:gd name="T16" fmla="*/ 1219 w 1283"/>
              <a:gd name="T17" fmla="*/ 1938 h 2001"/>
              <a:gd name="T18" fmla="*/ 1282 w 1283"/>
              <a:gd name="T19" fmla="*/ 1781 h 2001"/>
              <a:gd name="T20" fmla="*/ 1219 w 1283"/>
              <a:gd name="T21" fmla="*/ 1656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3" h="2001">
                <a:moveTo>
                  <a:pt x="1219" y="1656"/>
                </a:moveTo>
                <a:lnTo>
                  <a:pt x="1219" y="1656"/>
                </a:lnTo>
                <a:cubicBezTo>
                  <a:pt x="563" y="1000"/>
                  <a:pt x="563" y="1000"/>
                  <a:pt x="563" y="1000"/>
                </a:cubicBezTo>
                <a:cubicBezTo>
                  <a:pt x="1219" y="344"/>
                  <a:pt x="1219" y="344"/>
                  <a:pt x="1219" y="344"/>
                </a:cubicBezTo>
                <a:cubicBezTo>
                  <a:pt x="1282" y="250"/>
                  <a:pt x="1282" y="125"/>
                  <a:pt x="1219" y="63"/>
                </a:cubicBezTo>
                <a:cubicBezTo>
                  <a:pt x="1157" y="0"/>
                  <a:pt x="1032" y="0"/>
                  <a:pt x="938" y="63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938" y="1938"/>
                  <a:pt x="938" y="1938"/>
                  <a:pt x="938" y="1938"/>
                </a:cubicBezTo>
                <a:cubicBezTo>
                  <a:pt x="1032" y="2000"/>
                  <a:pt x="1157" y="2000"/>
                  <a:pt x="1219" y="1938"/>
                </a:cubicBezTo>
                <a:cubicBezTo>
                  <a:pt x="1251" y="1875"/>
                  <a:pt x="1282" y="1844"/>
                  <a:pt x="1282" y="1781"/>
                </a:cubicBezTo>
                <a:cubicBezTo>
                  <a:pt x="1282" y="1719"/>
                  <a:pt x="1251" y="1688"/>
                  <a:pt x="1219" y="165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75679" y="2238307"/>
            <a:ext cx="4940497" cy="2533160"/>
            <a:chOff x="6420323" y="2550227"/>
            <a:chExt cx="4941784" cy="2533160"/>
          </a:xfrm>
          <a:solidFill>
            <a:schemeClr val="bg1">
              <a:lumMod val="65000"/>
            </a:schemeClr>
          </a:solidFill>
        </p:grpSpPr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7626100" y="2550227"/>
              <a:ext cx="134789" cy="134789"/>
            </a:xfrm>
            <a:custGeom>
              <a:avLst/>
              <a:gdLst>
                <a:gd name="T0" fmla="*/ 187 w 407"/>
                <a:gd name="T1" fmla="*/ 406 h 407"/>
                <a:gd name="T2" fmla="*/ 187 w 407"/>
                <a:gd name="T3" fmla="*/ 406 h 407"/>
                <a:gd name="T4" fmla="*/ 0 w 407"/>
                <a:gd name="T5" fmla="*/ 187 h 407"/>
                <a:gd name="T6" fmla="*/ 187 w 407"/>
                <a:gd name="T7" fmla="*/ 0 h 407"/>
                <a:gd name="T8" fmla="*/ 406 w 407"/>
                <a:gd name="T9" fmla="*/ 187 h 407"/>
                <a:gd name="T10" fmla="*/ 187 w 407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406"/>
                  </a:moveTo>
                  <a:lnTo>
                    <a:pt x="187" y="406"/>
                  </a:lnTo>
                  <a:cubicBezTo>
                    <a:pt x="94" y="406"/>
                    <a:pt x="0" y="312"/>
                    <a:pt x="0" y="187"/>
                  </a:cubicBezTo>
                  <a:cubicBezTo>
                    <a:pt x="0" y="93"/>
                    <a:pt x="94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7626100" y="4947132"/>
              <a:ext cx="134789" cy="136255"/>
            </a:xfrm>
            <a:custGeom>
              <a:avLst/>
              <a:gdLst>
                <a:gd name="T0" fmla="*/ 187 w 407"/>
                <a:gd name="T1" fmla="*/ 407 h 408"/>
                <a:gd name="T2" fmla="*/ 187 w 407"/>
                <a:gd name="T3" fmla="*/ 407 h 408"/>
                <a:gd name="T4" fmla="*/ 0 w 407"/>
                <a:gd name="T5" fmla="*/ 219 h 408"/>
                <a:gd name="T6" fmla="*/ 187 w 407"/>
                <a:gd name="T7" fmla="*/ 0 h 408"/>
                <a:gd name="T8" fmla="*/ 406 w 407"/>
                <a:gd name="T9" fmla="*/ 219 h 408"/>
                <a:gd name="T10" fmla="*/ 187 w 407"/>
                <a:gd name="T11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407"/>
                  </a:moveTo>
                  <a:lnTo>
                    <a:pt x="187" y="407"/>
                  </a:lnTo>
                  <a:cubicBezTo>
                    <a:pt x="94" y="407"/>
                    <a:pt x="0" y="313"/>
                    <a:pt x="0" y="219"/>
                  </a:cubicBezTo>
                  <a:cubicBezTo>
                    <a:pt x="0" y="94"/>
                    <a:pt x="94" y="0"/>
                    <a:pt x="187" y="0"/>
                  </a:cubicBez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auto">
            <a:xfrm>
              <a:off x="8820158" y="3754540"/>
              <a:ext cx="134789" cy="124534"/>
            </a:xfrm>
            <a:custGeom>
              <a:avLst/>
              <a:gdLst>
                <a:gd name="T0" fmla="*/ 0 w 406"/>
                <a:gd name="T1" fmla="*/ 187 h 375"/>
                <a:gd name="T2" fmla="*/ 0 w 406"/>
                <a:gd name="T3" fmla="*/ 187 h 375"/>
                <a:gd name="T4" fmla="*/ 218 w 406"/>
                <a:gd name="T5" fmla="*/ 0 h 375"/>
                <a:gd name="T6" fmla="*/ 405 w 406"/>
                <a:gd name="T7" fmla="*/ 187 h 375"/>
                <a:gd name="T8" fmla="*/ 218 w 406"/>
                <a:gd name="T9" fmla="*/ 374 h 375"/>
                <a:gd name="T10" fmla="*/ 0 w 40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3" y="0"/>
                    <a:pt x="218" y="0"/>
                  </a:cubicBezTo>
                  <a:cubicBezTo>
                    <a:pt x="311" y="0"/>
                    <a:pt x="405" y="62"/>
                    <a:pt x="405" y="187"/>
                  </a:cubicBezTo>
                  <a:cubicBezTo>
                    <a:pt x="405" y="280"/>
                    <a:pt x="311" y="374"/>
                    <a:pt x="218" y="374"/>
                  </a:cubicBezTo>
                  <a:cubicBezTo>
                    <a:pt x="93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auto">
            <a:xfrm>
              <a:off x="6420323" y="3754540"/>
              <a:ext cx="134789" cy="124534"/>
            </a:xfrm>
            <a:custGeom>
              <a:avLst/>
              <a:gdLst>
                <a:gd name="T0" fmla="*/ 0 w 407"/>
                <a:gd name="T1" fmla="*/ 187 h 375"/>
                <a:gd name="T2" fmla="*/ 0 w 407"/>
                <a:gd name="T3" fmla="*/ 187 h 375"/>
                <a:gd name="T4" fmla="*/ 219 w 407"/>
                <a:gd name="T5" fmla="*/ 0 h 375"/>
                <a:gd name="T6" fmla="*/ 406 w 407"/>
                <a:gd name="T7" fmla="*/ 187 h 375"/>
                <a:gd name="T8" fmla="*/ 219 w 407"/>
                <a:gd name="T9" fmla="*/ 374 h 375"/>
                <a:gd name="T10" fmla="*/ 0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4" y="0"/>
                    <a:pt x="219" y="0"/>
                  </a:cubicBezTo>
                  <a:cubicBezTo>
                    <a:pt x="312" y="0"/>
                    <a:pt x="406" y="62"/>
                    <a:pt x="406" y="187"/>
                  </a:cubicBezTo>
                  <a:cubicBezTo>
                    <a:pt x="406" y="280"/>
                    <a:pt x="312" y="374"/>
                    <a:pt x="219" y="374"/>
                  </a:cubicBezTo>
                  <a:cubicBezTo>
                    <a:pt x="94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auto">
            <a:xfrm>
              <a:off x="6763157" y="4594043"/>
              <a:ext cx="146510" cy="145044"/>
            </a:xfrm>
            <a:custGeom>
              <a:avLst/>
              <a:gdLst>
                <a:gd name="T0" fmla="*/ 94 w 439"/>
                <a:gd name="T1" fmla="*/ 344 h 438"/>
                <a:gd name="T2" fmla="*/ 94 w 439"/>
                <a:gd name="T3" fmla="*/ 344 h 438"/>
                <a:gd name="T4" fmla="*/ 94 w 439"/>
                <a:gd name="T5" fmla="*/ 62 h 438"/>
                <a:gd name="T6" fmla="*/ 375 w 439"/>
                <a:gd name="T7" fmla="*/ 62 h 438"/>
                <a:gd name="T8" fmla="*/ 375 w 439"/>
                <a:gd name="T9" fmla="*/ 344 h 438"/>
                <a:gd name="T10" fmla="*/ 94 w 439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344"/>
                  </a:moveTo>
                  <a:lnTo>
                    <a:pt x="94" y="344"/>
                  </a:ln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8" y="156"/>
                    <a:pt x="438" y="281"/>
                    <a:pt x="375" y="344"/>
                  </a:cubicBezTo>
                  <a:cubicBezTo>
                    <a:pt x="281" y="437"/>
                    <a:pt x="156" y="437"/>
                    <a:pt x="94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"/>
            <p:cNvSpPr>
              <a:spLocks noChangeArrowheads="1"/>
            </p:cNvSpPr>
            <p:nvPr/>
          </p:nvSpPr>
          <p:spPr bwMode="auto">
            <a:xfrm>
              <a:off x="8467068" y="4594043"/>
              <a:ext cx="146510" cy="145044"/>
            </a:xfrm>
            <a:custGeom>
              <a:avLst/>
              <a:gdLst>
                <a:gd name="T0" fmla="*/ 63 w 439"/>
                <a:gd name="T1" fmla="*/ 62 h 438"/>
                <a:gd name="T2" fmla="*/ 63 w 439"/>
                <a:gd name="T3" fmla="*/ 62 h 438"/>
                <a:gd name="T4" fmla="*/ 344 w 439"/>
                <a:gd name="T5" fmla="*/ 62 h 438"/>
                <a:gd name="T6" fmla="*/ 344 w 439"/>
                <a:gd name="T7" fmla="*/ 344 h 438"/>
                <a:gd name="T8" fmla="*/ 63 w 439"/>
                <a:gd name="T9" fmla="*/ 344 h 438"/>
                <a:gd name="T10" fmla="*/ 63 w 439"/>
                <a:gd name="T11" fmla="*/ 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63" y="62"/>
                  </a:moveTo>
                  <a:lnTo>
                    <a:pt x="63" y="62"/>
                  </a:lnTo>
                  <a:cubicBezTo>
                    <a:pt x="156" y="0"/>
                    <a:pt x="281" y="0"/>
                    <a:pt x="344" y="62"/>
                  </a:cubicBezTo>
                  <a:cubicBezTo>
                    <a:pt x="438" y="156"/>
                    <a:pt x="438" y="281"/>
                    <a:pt x="344" y="344"/>
                  </a:cubicBezTo>
                  <a:cubicBezTo>
                    <a:pt x="281" y="437"/>
                    <a:pt x="156" y="437"/>
                    <a:pt x="63" y="344"/>
                  </a:cubicBezTo>
                  <a:cubicBezTo>
                    <a:pt x="0" y="281"/>
                    <a:pt x="0" y="156"/>
                    <a:pt x="63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8"/>
            <p:cNvSpPr>
              <a:spLocks noChangeArrowheads="1"/>
            </p:cNvSpPr>
            <p:nvPr/>
          </p:nvSpPr>
          <p:spPr bwMode="auto">
            <a:xfrm>
              <a:off x="6763157" y="2891596"/>
              <a:ext cx="146510" cy="145044"/>
            </a:xfrm>
            <a:custGeom>
              <a:avLst/>
              <a:gdLst>
                <a:gd name="T0" fmla="*/ 94 w 439"/>
                <a:gd name="T1" fmla="*/ 93 h 438"/>
                <a:gd name="T2" fmla="*/ 94 w 439"/>
                <a:gd name="T3" fmla="*/ 93 h 438"/>
                <a:gd name="T4" fmla="*/ 375 w 439"/>
                <a:gd name="T5" fmla="*/ 93 h 438"/>
                <a:gd name="T6" fmla="*/ 375 w 439"/>
                <a:gd name="T7" fmla="*/ 375 h 438"/>
                <a:gd name="T8" fmla="*/ 94 w 439"/>
                <a:gd name="T9" fmla="*/ 375 h 438"/>
                <a:gd name="T10" fmla="*/ 94 w 439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93"/>
                  </a:moveTo>
                  <a:lnTo>
                    <a:pt x="94" y="93"/>
                  </a:lnTo>
                  <a:cubicBezTo>
                    <a:pt x="156" y="0"/>
                    <a:pt x="281" y="0"/>
                    <a:pt x="375" y="93"/>
                  </a:cubicBezTo>
                  <a:cubicBezTo>
                    <a:pt x="438" y="156"/>
                    <a:pt x="438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Freeform 9"/>
            <p:cNvSpPr>
              <a:spLocks noChangeArrowheads="1"/>
            </p:cNvSpPr>
            <p:nvPr/>
          </p:nvSpPr>
          <p:spPr bwMode="auto">
            <a:xfrm>
              <a:off x="7158734" y="4853365"/>
              <a:ext cx="145045" cy="146510"/>
            </a:xfrm>
            <a:custGeom>
              <a:avLst/>
              <a:gdLst>
                <a:gd name="T0" fmla="*/ 156 w 438"/>
                <a:gd name="T1" fmla="*/ 406 h 439"/>
                <a:gd name="T2" fmla="*/ 156 w 438"/>
                <a:gd name="T3" fmla="*/ 406 h 439"/>
                <a:gd name="T4" fmla="*/ 31 w 438"/>
                <a:gd name="T5" fmla="*/ 125 h 439"/>
                <a:gd name="T6" fmla="*/ 281 w 438"/>
                <a:gd name="T7" fmla="*/ 31 h 439"/>
                <a:gd name="T8" fmla="*/ 406 w 438"/>
                <a:gd name="T9" fmla="*/ 281 h 439"/>
                <a:gd name="T10" fmla="*/ 156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56" y="406"/>
                  </a:moveTo>
                  <a:lnTo>
                    <a:pt x="156" y="406"/>
                  </a:lnTo>
                  <a:cubicBezTo>
                    <a:pt x="31" y="344"/>
                    <a:pt x="0" y="250"/>
                    <a:pt x="31" y="125"/>
                  </a:cubicBezTo>
                  <a:cubicBezTo>
                    <a:pt x="62" y="31"/>
                    <a:pt x="187" y="0"/>
                    <a:pt x="281" y="31"/>
                  </a:cubicBezTo>
                  <a:cubicBezTo>
                    <a:pt x="406" y="63"/>
                    <a:pt x="437" y="188"/>
                    <a:pt x="406" y="281"/>
                  </a:cubicBezTo>
                  <a:cubicBezTo>
                    <a:pt x="343" y="406"/>
                    <a:pt x="250" y="438"/>
                    <a:pt x="156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0"/>
            <p:cNvSpPr>
              <a:spLocks noChangeArrowheads="1"/>
            </p:cNvSpPr>
            <p:nvPr/>
          </p:nvSpPr>
          <p:spPr bwMode="auto">
            <a:xfrm>
              <a:off x="8726391" y="4199930"/>
              <a:ext cx="146510" cy="146510"/>
            </a:xfrm>
            <a:custGeom>
              <a:avLst/>
              <a:gdLst>
                <a:gd name="T0" fmla="*/ 32 w 439"/>
                <a:gd name="T1" fmla="*/ 157 h 439"/>
                <a:gd name="T2" fmla="*/ 32 w 439"/>
                <a:gd name="T3" fmla="*/ 157 h 439"/>
                <a:gd name="T4" fmla="*/ 282 w 439"/>
                <a:gd name="T5" fmla="*/ 32 h 439"/>
                <a:gd name="T6" fmla="*/ 407 w 439"/>
                <a:gd name="T7" fmla="*/ 313 h 439"/>
                <a:gd name="T8" fmla="*/ 157 w 439"/>
                <a:gd name="T9" fmla="*/ 407 h 439"/>
                <a:gd name="T10" fmla="*/ 32 w 439"/>
                <a:gd name="T11" fmla="*/ 1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2" y="157"/>
                  </a:moveTo>
                  <a:lnTo>
                    <a:pt x="32" y="157"/>
                  </a:lnTo>
                  <a:cubicBezTo>
                    <a:pt x="94" y="63"/>
                    <a:pt x="188" y="0"/>
                    <a:pt x="282" y="32"/>
                  </a:cubicBezTo>
                  <a:cubicBezTo>
                    <a:pt x="407" y="94"/>
                    <a:pt x="438" y="188"/>
                    <a:pt x="407" y="313"/>
                  </a:cubicBezTo>
                  <a:cubicBezTo>
                    <a:pt x="375" y="407"/>
                    <a:pt x="250" y="438"/>
                    <a:pt x="157" y="407"/>
                  </a:cubicBezTo>
                  <a:cubicBezTo>
                    <a:pt x="32" y="375"/>
                    <a:pt x="0" y="250"/>
                    <a:pt x="32" y="1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11"/>
            <p:cNvSpPr>
              <a:spLocks noChangeArrowheads="1"/>
            </p:cNvSpPr>
            <p:nvPr/>
          </p:nvSpPr>
          <p:spPr bwMode="auto">
            <a:xfrm>
              <a:off x="6503833" y="3275452"/>
              <a:ext cx="156766" cy="156765"/>
            </a:xfrm>
            <a:custGeom>
              <a:avLst/>
              <a:gdLst>
                <a:gd name="T0" fmla="*/ 31 w 470"/>
                <a:gd name="T1" fmla="*/ 156 h 470"/>
                <a:gd name="T2" fmla="*/ 31 w 470"/>
                <a:gd name="T3" fmla="*/ 156 h 470"/>
                <a:gd name="T4" fmla="*/ 312 w 470"/>
                <a:gd name="T5" fmla="*/ 63 h 470"/>
                <a:gd name="T6" fmla="*/ 406 w 470"/>
                <a:gd name="T7" fmla="*/ 313 h 470"/>
                <a:gd name="T8" fmla="*/ 156 w 470"/>
                <a:gd name="T9" fmla="*/ 438 h 470"/>
                <a:gd name="T10" fmla="*/ 31 w 470"/>
                <a:gd name="T11" fmla="*/ 15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1" y="156"/>
                  </a:moveTo>
                  <a:lnTo>
                    <a:pt x="31" y="156"/>
                  </a:lnTo>
                  <a:cubicBezTo>
                    <a:pt x="94" y="63"/>
                    <a:pt x="219" y="0"/>
                    <a:pt x="312" y="63"/>
                  </a:cubicBezTo>
                  <a:cubicBezTo>
                    <a:pt x="406" y="94"/>
                    <a:pt x="469" y="219"/>
                    <a:pt x="406" y="313"/>
                  </a:cubicBezTo>
                  <a:cubicBezTo>
                    <a:pt x="375" y="406"/>
                    <a:pt x="250" y="469"/>
                    <a:pt x="156" y="438"/>
                  </a:cubicBezTo>
                  <a:cubicBezTo>
                    <a:pt x="62" y="375"/>
                    <a:pt x="0" y="281"/>
                    <a:pt x="31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12"/>
            <p:cNvSpPr>
              <a:spLocks noChangeArrowheads="1"/>
            </p:cNvSpPr>
            <p:nvPr/>
          </p:nvSpPr>
          <p:spPr bwMode="auto">
            <a:xfrm>
              <a:off x="6503833" y="4199930"/>
              <a:ext cx="156766" cy="146510"/>
            </a:xfrm>
            <a:custGeom>
              <a:avLst/>
              <a:gdLst>
                <a:gd name="T0" fmla="*/ 31 w 470"/>
                <a:gd name="T1" fmla="*/ 313 h 439"/>
                <a:gd name="T2" fmla="*/ 31 w 470"/>
                <a:gd name="T3" fmla="*/ 313 h 439"/>
                <a:gd name="T4" fmla="*/ 156 w 470"/>
                <a:gd name="T5" fmla="*/ 32 h 439"/>
                <a:gd name="T6" fmla="*/ 406 w 470"/>
                <a:gd name="T7" fmla="*/ 157 h 439"/>
                <a:gd name="T8" fmla="*/ 312 w 470"/>
                <a:gd name="T9" fmla="*/ 407 h 439"/>
                <a:gd name="T10" fmla="*/ 31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1" y="313"/>
                  </a:moveTo>
                  <a:lnTo>
                    <a:pt x="31" y="313"/>
                  </a:lnTo>
                  <a:cubicBezTo>
                    <a:pt x="0" y="188"/>
                    <a:pt x="62" y="94"/>
                    <a:pt x="156" y="32"/>
                  </a:cubicBezTo>
                  <a:cubicBezTo>
                    <a:pt x="250" y="0"/>
                    <a:pt x="375" y="63"/>
                    <a:pt x="406" y="157"/>
                  </a:cubicBezTo>
                  <a:cubicBezTo>
                    <a:pt x="469" y="250"/>
                    <a:pt x="406" y="375"/>
                    <a:pt x="312" y="407"/>
                  </a:cubicBezTo>
                  <a:cubicBezTo>
                    <a:pt x="219" y="438"/>
                    <a:pt x="94" y="407"/>
                    <a:pt x="31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auto">
            <a:xfrm>
              <a:off x="8071491" y="4853365"/>
              <a:ext cx="155301" cy="146510"/>
            </a:xfrm>
            <a:custGeom>
              <a:avLst/>
              <a:gdLst>
                <a:gd name="T0" fmla="*/ 156 w 469"/>
                <a:gd name="T1" fmla="*/ 31 h 439"/>
                <a:gd name="T2" fmla="*/ 156 w 469"/>
                <a:gd name="T3" fmla="*/ 31 h 439"/>
                <a:gd name="T4" fmla="*/ 406 w 469"/>
                <a:gd name="T5" fmla="*/ 125 h 439"/>
                <a:gd name="T6" fmla="*/ 312 w 469"/>
                <a:gd name="T7" fmla="*/ 406 h 439"/>
                <a:gd name="T8" fmla="*/ 62 w 469"/>
                <a:gd name="T9" fmla="*/ 281 h 439"/>
                <a:gd name="T10" fmla="*/ 156 w 469"/>
                <a:gd name="T11" fmla="*/ 3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75" y="31"/>
                    <a:pt x="406" y="125"/>
                  </a:cubicBezTo>
                  <a:cubicBezTo>
                    <a:pt x="468" y="250"/>
                    <a:pt x="406" y="344"/>
                    <a:pt x="312" y="406"/>
                  </a:cubicBezTo>
                  <a:cubicBezTo>
                    <a:pt x="218" y="438"/>
                    <a:pt x="93" y="406"/>
                    <a:pt x="62" y="281"/>
                  </a:cubicBezTo>
                  <a:cubicBezTo>
                    <a:pt x="0" y="188"/>
                    <a:pt x="62" y="6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14"/>
            <p:cNvSpPr>
              <a:spLocks noChangeArrowheads="1"/>
            </p:cNvSpPr>
            <p:nvPr/>
          </p:nvSpPr>
          <p:spPr bwMode="auto">
            <a:xfrm>
              <a:off x="7158734" y="2632273"/>
              <a:ext cx="145045" cy="145045"/>
            </a:xfrm>
            <a:custGeom>
              <a:avLst/>
              <a:gdLst>
                <a:gd name="T0" fmla="*/ 156 w 438"/>
                <a:gd name="T1" fmla="*/ 31 h 438"/>
                <a:gd name="T2" fmla="*/ 156 w 438"/>
                <a:gd name="T3" fmla="*/ 31 h 438"/>
                <a:gd name="T4" fmla="*/ 406 w 438"/>
                <a:gd name="T5" fmla="*/ 156 h 438"/>
                <a:gd name="T6" fmla="*/ 281 w 438"/>
                <a:gd name="T7" fmla="*/ 406 h 438"/>
                <a:gd name="T8" fmla="*/ 31 w 438"/>
                <a:gd name="T9" fmla="*/ 312 h 438"/>
                <a:gd name="T10" fmla="*/ 156 w 438"/>
                <a:gd name="T11" fmla="*/ 31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406" y="375"/>
                    <a:pt x="281" y="406"/>
                  </a:cubicBezTo>
                  <a:cubicBezTo>
                    <a:pt x="187" y="437"/>
                    <a:pt x="62" y="406"/>
                    <a:pt x="31" y="312"/>
                  </a:cubicBezTo>
                  <a:cubicBezTo>
                    <a:pt x="0" y="187"/>
                    <a:pt x="31" y="9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15"/>
            <p:cNvSpPr>
              <a:spLocks noChangeArrowheads="1"/>
            </p:cNvSpPr>
            <p:nvPr/>
          </p:nvSpPr>
          <p:spPr bwMode="auto">
            <a:xfrm>
              <a:off x="7385824" y="2570739"/>
              <a:ext cx="146510" cy="134789"/>
            </a:xfrm>
            <a:custGeom>
              <a:avLst/>
              <a:gdLst>
                <a:gd name="T0" fmla="*/ 250 w 439"/>
                <a:gd name="T1" fmla="*/ 406 h 407"/>
                <a:gd name="T2" fmla="*/ 250 w 439"/>
                <a:gd name="T3" fmla="*/ 406 h 407"/>
                <a:gd name="T4" fmla="*/ 0 w 439"/>
                <a:gd name="T5" fmla="*/ 250 h 407"/>
                <a:gd name="T6" fmla="*/ 156 w 439"/>
                <a:gd name="T7" fmla="*/ 0 h 407"/>
                <a:gd name="T8" fmla="*/ 406 w 439"/>
                <a:gd name="T9" fmla="*/ 156 h 407"/>
                <a:gd name="T10" fmla="*/ 250 w 439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250" y="406"/>
                  </a:moveTo>
                  <a:lnTo>
                    <a:pt x="250" y="406"/>
                  </a:lnTo>
                  <a:cubicBezTo>
                    <a:pt x="125" y="406"/>
                    <a:pt x="31" y="344"/>
                    <a:pt x="0" y="250"/>
                  </a:cubicBezTo>
                  <a:cubicBezTo>
                    <a:pt x="0" y="125"/>
                    <a:pt x="63" y="31"/>
                    <a:pt x="156" y="0"/>
                  </a:cubicBezTo>
                  <a:cubicBezTo>
                    <a:pt x="281" y="0"/>
                    <a:pt x="375" y="63"/>
                    <a:pt x="406" y="156"/>
                  </a:cubicBezTo>
                  <a:cubicBezTo>
                    <a:pt x="438" y="281"/>
                    <a:pt x="344" y="375"/>
                    <a:pt x="250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16"/>
            <p:cNvSpPr>
              <a:spLocks noChangeArrowheads="1"/>
            </p:cNvSpPr>
            <p:nvPr/>
          </p:nvSpPr>
          <p:spPr bwMode="auto">
            <a:xfrm>
              <a:off x="7853191" y="4916365"/>
              <a:ext cx="146510" cy="145044"/>
            </a:xfrm>
            <a:custGeom>
              <a:avLst/>
              <a:gdLst>
                <a:gd name="T0" fmla="*/ 250 w 439"/>
                <a:gd name="T1" fmla="*/ 437 h 438"/>
                <a:gd name="T2" fmla="*/ 250 w 439"/>
                <a:gd name="T3" fmla="*/ 437 h 438"/>
                <a:gd name="T4" fmla="*/ 32 w 439"/>
                <a:gd name="T5" fmla="*/ 281 h 438"/>
                <a:gd name="T6" fmla="*/ 188 w 439"/>
                <a:gd name="T7" fmla="*/ 31 h 438"/>
                <a:gd name="T8" fmla="*/ 407 w 439"/>
                <a:gd name="T9" fmla="*/ 187 h 438"/>
                <a:gd name="T10" fmla="*/ 250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250" y="437"/>
                  </a:moveTo>
                  <a:lnTo>
                    <a:pt x="250" y="437"/>
                  </a:lnTo>
                  <a:cubicBezTo>
                    <a:pt x="157" y="437"/>
                    <a:pt x="32" y="375"/>
                    <a:pt x="32" y="281"/>
                  </a:cubicBezTo>
                  <a:cubicBezTo>
                    <a:pt x="0" y="156"/>
                    <a:pt x="63" y="62"/>
                    <a:pt x="188" y="31"/>
                  </a:cubicBezTo>
                  <a:cubicBezTo>
                    <a:pt x="282" y="0"/>
                    <a:pt x="375" y="93"/>
                    <a:pt x="407" y="187"/>
                  </a:cubicBezTo>
                  <a:cubicBezTo>
                    <a:pt x="438" y="312"/>
                    <a:pt x="344" y="406"/>
                    <a:pt x="250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17"/>
            <p:cNvSpPr>
              <a:spLocks noChangeArrowheads="1"/>
            </p:cNvSpPr>
            <p:nvPr/>
          </p:nvSpPr>
          <p:spPr bwMode="auto">
            <a:xfrm>
              <a:off x="6442299" y="3981631"/>
              <a:ext cx="146510" cy="134789"/>
            </a:xfrm>
            <a:custGeom>
              <a:avLst/>
              <a:gdLst>
                <a:gd name="T0" fmla="*/ 32 w 439"/>
                <a:gd name="T1" fmla="*/ 250 h 407"/>
                <a:gd name="T2" fmla="*/ 32 w 439"/>
                <a:gd name="T3" fmla="*/ 250 h 407"/>
                <a:gd name="T4" fmla="*/ 188 w 439"/>
                <a:gd name="T5" fmla="*/ 0 h 407"/>
                <a:gd name="T6" fmla="*/ 407 w 439"/>
                <a:gd name="T7" fmla="*/ 156 h 407"/>
                <a:gd name="T8" fmla="*/ 250 w 439"/>
                <a:gd name="T9" fmla="*/ 406 h 407"/>
                <a:gd name="T10" fmla="*/ 32 w 439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32" y="250"/>
                  </a:moveTo>
                  <a:lnTo>
                    <a:pt x="32" y="250"/>
                  </a:lnTo>
                  <a:cubicBezTo>
                    <a:pt x="0" y="125"/>
                    <a:pt x="63" y="31"/>
                    <a:pt x="188" y="0"/>
                  </a:cubicBezTo>
                  <a:cubicBezTo>
                    <a:pt x="282" y="0"/>
                    <a:pt x="375" y="63"/>
                    <a:pt x="407" y="156"/>
                  </a:cubicBezTo>
                  <a:cubicBezTo>
                    <a:pt x="438" y="281"/>
                    <a:pt x="344" y="375"/>
                    <a:pt x="250" y="406"/>
                  </a:cubicBezTo>
                  <a:cubicBezTo>
                    <a:pt x="157" y="406"/>
                    <a:pt x="32" y="344"/>
                    <a:pt x="32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18"/>
            <p:cNvSpPr>
              <a:spLocks noChangeArrowheads="1"/>
            </p:cNvSpPr>
            <p:nvPr/>
          </p:nvSpPr>
          <p:spPr bwMode="auto">
            <a:xfrm>
              <a:off x="6950689" y="4739087"/>
              <a:ext cx="145045" cy="146510"/>
            </a:xfrm>
            <a:custGeom>
              <a:avLst/>
              <a:gdLst>
                <a:gd name="T0" fmla="*/ 93 w 438"/>
                <a:gd name="T1" fmla="*/ 375 h 439"/>
                <a:gd name="T2" fmla="*/ 93 w 438"/>
                <a:gd name="T3" fmla="*/ 375 h 439"/>
                <a:gd name="T4" fmla="*/ 62 w 438"/>
                <a:gd name="T5" fmla="*/ 125 h 439"/>
                <a:gd name="T6" fmla="*/ 312 w 438"/>
                <a:gd name="T7" fmla="*/ 63 h 439"/>
                <a:gd name="T8" fmla="*/ 375 w 438"/>
                <a:gd name="T9" fmla="*/ 344 h 439"/>
                <a:gd name="T10" fmla="*/ 93 w 438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375"/>
                  </a:moveTo>
                  <a:lnTo>
                    <a:pt x="93" y="375"/>
                  </a:lnTo>
                  <a:cubicBezTo>
                    <a:pt x="0" y="313"/>
                    <a:pt x="0" y="219"/>
                    <a:pt x="62" y="125"/>
                  </a:cubicBezTo>
                  <a:cubicBezTo>
                    <a:pt x="125" y="32"/>
                    <a:pt x="250" y="0"/>
                    <a:pt x="312" y="63"/>
                  </a:cubicBezTo>
                  <a:cubicBezTo>
                    <a:pt x="406" y="125"/>
                    <a:pt x="437" y="250"/>
                    <a:pt x="375" y="344"/>
                  </a:cubicBezTo>
                  <a:cubicBezTo>
                    <a:pt x="312" y="438"/>
                    <a:pt x="187" y="438"/>
                    <a:pt x="9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19"/>
            <p:cNvSpPr>
              <a:spLocks noChangeArrowheads="1"/>
            </p:cNvSpPr>
            <p:nvPr/>
          </p:nvSpPr>
          <p:spPr bwMode="auto">
            <a:xfrm>
              <a:off x="8612114" y="4407975"/>
              <a:ext cx="155301" cy="146510"/>
            </a:xfrm>
            <a:custGeom>
              <a:avLst/>
              <a:gdLst>
                <a:gd name="T0" fmla="*/ 62 w 469"/>
                <a:gd name="T1" fmla="*/ 125 h 439"/>
                <a:gd name="T2" fmla="*/ 62 w 469"/>
                <a:gd name="T3" fmla="*/ 125 h 439"/>
                <a:gd name="T4" fmla="*/ 343 w 469"/>
                <a:gd name="T5" fmla="*/ 63 h 439"/>
                <a:gd name="T6" fmla="*/ 406 w 469"/>
                <a:gd name="T7" fmla="*/ 344 h 439"/>
                <a:gd name="T8" fmla="*/ 125 w 469"/>
                <a:gd name="T9" fmla="*/ 407 h 439"/>
                <a:gd name="T10" fmla="*/ 62 w 469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62" y="125"/>
                  </a:moveTo>
                  <a:lnTo>
                    <a:pt x="62" y="125"/>
                  </a:lnTo>
                  <a:cubicBezTo>
                    <a:pt x="125" y="32"/>
                    <a:pt x="250" y="0"/>
                    <a:pt x="343" y="63"/>
                  </a:cubicBezTo>
                  <a:cubicBezTo>
                    <a:pt x="437" y="125"/>
                    <a:pt x="468" y="250"/>
                    <a:pt x="406" y="344"/>
                  </a:cubicBezTo>
                  <a:cubicBezTo>
                    <a:pt x="343" y="438"/>
                    <a:pt x="218" y="438"/>
                    <a:pt x="125" y="407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0"/>
            <p:cNvSpPr>
              <a:spLocks noChangeArrowheads="1"/>
            </p:cNvSpPr>
            <p:nvPr/>
          </p:nvSpPr>
          <p:spPr bwMode="auto">
            <a:xfrm>
              <a:off x="6618111" y="3068873"/>
              <a:ext cx="145045" cy="156766"/>
            </a:xfrm>
            <a:custGeom>
              <a:avLst/>
              <a:gdLst>
                <a:gd name="T0" fmla="*/ 62 w 438"/>
                <a:gd name="T1" fmla="*/ 125 h 470"/>
                <a:gd name="T2" fmla="*/ 62 w 438"/>
                <a:gd name="T3" fmla="*/ 125 h 470"/>
                <a:gd name="T4" fmla="*/ 343 w 438"/>
                <a:gd name="T5" fmla="*/ 63 h 470"/>
                <a:gd name="T6" fmla="*/ 375 w 438"/>
                <a:gd name="T7" fmla="*/ 344 h 470"/>
                <a:gd name="T8" fmla="*/ 125 w 438"/>
                <a:gd name="T9" fmla="*/ 406 h 470"/>
                <a:gd name="T10" fmla="*/ 62 w 438"/>
                <a:gd name="T11" fmla="*/ 12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70">
                  <a:moveTo>
                    <a:pt x="62" y="125"/>
                  </a:moveTo>
                  <a:lnTo>
                    <a:pt x="62" y="125"/>
                  </a:lnTo>
                  <a:cubicBezTo>
                    <a:pt x="125" y="31"/>
                    <a:pt x="250" y="0"/>
                    <a:pt x="343" y="63"/>
                  </a:cubicBezTo>
                  <a:cubicBezTo>
                    <a:pt x="437" y="125"/>
                    <a:pt x="437" y="250"/>
                    <a:pt x="375" y="344"/>
                  </a:cubicBezTo>
                  <a:cubicBezTo>
                    <a:pt x="312" y="438"/>
                    <a:pt x="187" y="469"/>
                    <a:pt x="125" y="406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21"/>
            <p:cNvSpPr>
              <a:spLocks noChangeArrowheads="1"/>
            </p:cNvSpPr>
            <p:nvPr/>
          </p:nvSpPr>
          <p:spPr bwMode="auto">
            <a:xfrm>
              <a:off x="7385824" y="4916365"/>
              <a:ext cx="146510" cy="145044"/>
            </a:xfrm>
            <a:custGeom>
              <a:avLst/>
              <a:gdLst>
                <a:gd name="T0" fmla="*/ 156 w 439"/>
                <a:gd name="T1" fmla="*/ 437 h 438"/>
                <a:gd name="T2" fmla="*/ 156 w 439"/>
                <a:gd name="T3" fmla="*/ 437 h 438"/>
                <a:gd name="T4" fmla="*/ 0 w 439"/>
                <a:gd name="T5" fmla="*/ 187 h 438"/>
                <a:gd name="T6" fmla="*/ 250 w 439"/>
                <a:gd name="T7" fmla="*/ 31 h 438"/>
                <a:gd name="T8" fmla="*/ 406 w 439"/>
                <a:gd name="T9" fmla="*/ 281 h 438"/>
                <a:gd name="T10" fmla="*/ 156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156" y="437"/>
                  </a:moveTo>
                  <a:lnTo>
                    <a:pt x="156" y="437"/>
                  </a:lnTo>
                  <a:cubicBezTo>
                    <a:pt x="63" y="406"/>
                    <a:pt x="0" y="312"/>
                    <a:pt x="0" y="187"/>
                  </a:cubicBezTo>
                  <a:cubicBezTo>
                    <a:pt x="31" y="93"/>
                    <a:pt x="125" y="0"/>
                    <a:pt x="250" y="31"/>
                  </a:cubicBezTo>
                  <a:cubicBezTo>
                    <a:pt x="344" y="62"/>
                    <a:pt x="438" y="156"/>
                    <a:pt x="406" y="281"/>
                  </a:cubicBezTo>
                  <a:cubicBezTo>
                    <a:pt x="375" y="375"/>
                    <a:pt x="281" y="437"/>
                    <a:pt x="156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22"/>
            <p:cNvSpPr>
              <a:spLocks noChangeArrowheads="1"/>
            </p:cNvSpPr>
            <p:nvPr/>
          </p:nvSpPr>
          <p:spPr bwMode="auto">
            <a:xfrm>
              <a:off x="8798181" y="3981631"/>
              <a:ext cx="145045" cy="134789"/>
            </a:xfrm>
            <a:custGeom>
              <a:avLst/>
              <a:gdLst>
                <a:gd name="T0" fmla="*/ 0 w 438"/>
                <a:gd name="T1" fmla="*/ 156 h 407"/>
                <a:gd name="T2" fmla="*/ 0 w 438"/>
                <a:gd name="T3" fmla="*/ 156 h 407"/>
                <a:gd name="T4" fmla="*/ 250 w 438"/>
                <a:gd name="T5" fmla="*/ 0 h 407"/>
                <a:gd name="T6" fmla="*/ 405 w 438"/>
                <a:gd name="T7" fmla="*/ 250 h 407"/>
                <a:gd name="T8" fmla="*/ 156 w 438"/>
                <a:gd name="T9" fmla="*/ 406 h 407"/>
                <a:gd name="T10" fmla="*/ 0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0" y="156"/>
                  </a:moveTo>
                  <a:lnTo>
                    <a:pt x="0" y="156"/>
                  </a:lnTo>
                  <a:cubicBezTo>
                    <a:pt x="31" y="63"/>
                    <a:pt x="125" y="0"/>
                    <a:pt x="250" y="0"/>
                  </a:cubicBezTo>
                  <a:cubicBezTo>
                    <a:pt x="343" y="31"/>
                    <a:pt x="437" y="125"/>
                    <a:pt x="405" y="250"/>
                  </a:cubicBezTo>
                  <a:cubicBezTo>
                    <a:pt x="374" y="344"/>
                    <a:pt x="281" y="406"/>
                    <a:pt x="156" y="406"/>
                  </a:cubicBezTo>
                  <a:cubicBezTo>
                    <a:pt x="63" y="375"/>
                    <a:pt x="0" y="281"/>
                    <a:pt x="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23"/>
            <p:cNvSpPr>
              <a:spLocks noChangeArrowheads="1"/>
            </p:cNvSpPr>
            <p:nvPr/>
          </p:nvSpPr>
          <p:spPr bwMode="auto">
            <a:xfrm>
              <a:off x="6442299" y="3505473"/>
              <a:ext cx="146510" cy="145045"/>
            </a:xfrm>
            <a:custGeom>
              <a:avLst/>
              <a:gdLst>
                <a:gd name="T0" fmla="*/ 32 w 439"/>
                <a:gd name="T1" fmla="*/ 187 h 438"/>
                <a:gd name="T2" fmla="*/ 32 w 439"/>
                <a:gd name="T3" fmla="*/ 187 h 438"/>
                <a:gd name="T4" fmla="*/ 250 w 439"/>
                <a:gd name="T5" fmla="*/ 31 h 438"/>
                <a:gd name="T6" fmla="*/ 407 w 439"/>
                <a:gd name="T7" fmla="*/ 281 h 438"/>
                <a:gd name="T8" fmla="*/ 188 w 439"/>
                <a:gd name="T9" fmla="*/ 437 h 438"/>
                <a:gd name="T10" fmla="*/ 32 w 439"/>
                <a:gd name="T11" fmla="*/ 18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2" y="187"/>
                  </a:moveTo>
                  <a:lnTo>
                    <a:pt x="32" y="187"/>
                  </a:lnTo>
                  <a:cubicBezTo>
                    <a:pt x="32" y="93"/>
                    <a:pt x="157" y="0"/>
                    <a:pt x="250" y="31"/>
                  </a:cubicBezTo>
                  <a:cubicBezTo>
                    <a:pt x="344" y="62"/>
                    <a:pt x="438" y="156"/>
                    <a:pt x="407" y="281"/>
                  </a:cubicBezTo>
                  <a:cubicBezTo>
                    <a:pt x="375" y="375"/>
                    <a:pt x="282" y="437"/>
                    <a:pt x="188" y="437"/>
                  </a:cubicBezTo>
                  <a:cubicBezTo>
                    <a:pt x="63" y="406"/>
                    <a:pt x="0" y="312"/>
                    <a:pt x="3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24"/>
            <p:cNvSpPr>
              <a:spLocks noChangeArrowheads="1"/>
            </p:cNvSpPr>
            <p:nvPr/>
          </p:nvSpPr>
          <p:spPr bwMode="auto">
            <a:xfrm>
              <a:off x="6618111" y="4407975"/>
              <a:ext cx="145045" cy="146510"/>
            </a:xfrm>
            <a:custGeom>
              <a:avLst/>
              <a:gdLst>
                <a:gd name="T0" fmla="*/ 62 w 438"/>
                <a:gd name="T1" fmla="*/ 344 h 439"/>
                <a:gd name="T2" fmla="*/ 62 w 438"/>
                <a:gd name="T3" fmla="*/ 344 h 439"/>
                <a:gd name="T4" fmla="*/ 125 w 438"/>
                <a:gd name="T5" fmla="*/ 63 h 439"/>
                <a:gd name="T6" fmla="*/ 375 w 438"/>
                <a:gd name="T7" fmla="*/ 125 h 439"/>
                <a:gd name="T8" fmla="*/ 343 w 438"/>
                <a:gd name="T9" fmla="*/ 407 h 439"/>
                <a:gd name="T10" fmla="*/ 62 w 438"/>
                <a:gd name="T11" fmla="*/ 34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62" y="344"/>
                  </a:moveTo>
                  <a:lnTo>
                    <a:pt x="62" y="344"/>
                  </a:lnTo>
                  <a:cubicBezTo>
                    <a:pt x="0" y="250"/>
                    <a:pt x="31" y="125"/>
                    <a:pt x="125" y="63"/>
                  </a:cubicBezTo>
                  <a:cubicBezTo>
                    <a:pt x="187" y="0"/>
                    <a:pt x="312" y="32"/>
                    <a:pt x="375" y="125"/>
                  </a:cubicBezTo>
                  <a:cubicBezTo>
                    <a:pt x="437" y="219"/>
                    <a:pt x="437" y="344"/>
                    <a:pt x="343" y="407"/>
                  </a:cubicBezTo>
                  <a:cubicBezTo>
                    <a:pt x="250" y="438"/>
                    <a:pt x="125" y="438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25"/>
            <p:cNvSpPr>
              <a:spLocks noChangeArrowheads="1"/>
            </p:cNvSpPr>
            <p:nvPr/>
          </p:nvSpPr>
          <p:spPr bwMode="auto">
            <a:xfrm>
              <a:off x="8279535" y="4739087"/>
              <a:ext cx="155301" cy="146510"/>
            </a:xfrm>
            <a:custGeom>
              <a:avLst/>
              <a:gdLst>
                <a:gd name="T0" fmla="*/ 125 w 469"/>
                <a:gd name="T1" fmla="*/ 63 h 439"/>
                <a:gd name="T2" fmla="*/ 125 w 469"/>
                <a:gd name="T3" fmla="*/ 63 h 439"/>
                <a:gd name="T4" fmla="*/ 406 w 469"/>
                <a:gd name="T5" fmla="*/ 125 h 439"/>
                <a:gd name="T6" fmla="*/ 343 w 469"/>
                <a:gd name="T7" fmla="*/ 375 h 439"/>
                <a:gd name="T8" fmla="*/ 62 w 469"/>
                <a:gd name="T9" fmla="*/ 344 h 439"/>
                <a:gd name="T10" fmla="*/ 125 w 469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25" y="63"/>
                  </a:moveTo>
                  <a:lnTo>
                    <a:pt x="125" y="63"/>
                  </a:lnTo>
                  <a:cubicBezTo>
                    <a:pt x="218" y="0"/>
                    <a:pt x="343" y="32"/>
                    <a:pt x="406" y="125"/>
                  </a:cubicBezTo>
                  <a:cubicBezTo>
                    <a:pt x="468" y="219"/>
                    <a:pt x="437" y="313"/>
                    <a:pt x="343" y="375"/>
                  </a:cubicBezTo>
                  <a:cubicBezTo>
                    <a:pt x="250" y="438"/>
                    <a:pt x="125" y="438"/>
                    <a:pt x="62" y="344"/>
                  </a:cubicBezTo>
                  <a:cubicBezTo>
                    <a:pt x="0" y="250"/>
                    <a:pt x="31" y="125"/>
                    <a:pt x="12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26"/>
            <p:cNvSpPr>
              <a:spLocks noChangeArrowheads="1"/>
            </p:cNvSpPr>
            <p:nvPr/>
          </p:nvSpPr>
          <p:spPr bwMode="auto">
            <a:xfrm>
              <a:off x="6950689" y="2746551"/>
              <a:ext cx="145045" cy="146510"/>
            </a:xfrm>
            <a:custGeom>
              <a:avLst/>
              <a:gdLst>
                <a:gd name="T0" fmla="*/ 93 w 438"/>
                <a:gd name="T1" fmla="*/ 63 h 439"/>
                <a:gd name="T2" fmla="*/ 93 w 438"/>
                <a:gd name="T3" fmla="*/ 63 h 439"/>
                <a:gd name="T4" fmla="*/ 375 w 438"/>
                <a:gd name="T5" fmla="*/ 94 h 439"/>
                <a:gd name="T6" fmla="*/ 312 w 438"/>
                <a:gd name="T7" fmla="*/ 375 h 439"/>
                <a:gd name="T8" fmla="*/ 62 w 438"/>
                <a:gd name="T9" fmla="*/ 313 h 439"/>
                <a:gd name="T10" fmla="*/ 93 w 438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63"/>
                  </a:moveTo>
                  <a:lnTo>
                    <a:pt x="93" y="63"/>
                  </a:lnTo>
                  <a:cubicBezTo>
                    <a:pt x="187" y="0"/>
                    <a:pt x="312" y="0"/>
                    <a:pt x="375" y="94"/>
                  </a:cubicBezTo>
                  <a:cubicBezTo>
                    <a:pt x="437" y="188"/>
                    <a:pt x="406" y="313"/>
                    <a:pt x="312" y="375"/>
                  </a:cubicBezTo>
                  <a:cubicBezTo>
                    <a:pt x="250" y="438"/>
                    <a:pt x="125" y="407"/>
                    <a:pt x="62" y="313"/>
                  </a:cubicBezTo>
                  <a:cubicBezTo>
                    <a:pt x="0" y="219"/>
                    <a:pt x="0" y="94"/>
                    <a:pt x="93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28"/>
            <p:cNvSpPr>
              <a:spLocks noChangeArrowheads="1"/>
            </p:cNvSpPr>
            <p:nvPr/>
          </p:nvSpPr>
          <p:spPr bwMode="auto">
            <a:xfrm>
              <a:off x="10023005" y="4947132"/>
              <a:ext cx="134789" cy="136255"/>
            </a:xfrm>
            <a:custGeom>
              <a:avLst/>
              <a:gdLst>
                <a:gd name="T0" fmla="*/ 187 w 407"/>
                <a:gd name="T1" fmla="*/ 0 h 408"/>
                <a:gd name="T2" fmla="*/ 187 w 407"/>
                <a:gd name="T3" fmla="*/ 0 h 408"/>
                <a:gd name="T4" fmla="*/ 406 w 407"/>
                <a:gd name="T5" fmla="*/ 219 h 408"/>
                <a:gd name="T6" fmla="*/ 187 w 407"/>
                <a:gd name="T7" fmla="*/ 407 h 408"/>
                <a:gd name="T8" fmla="*/ 0 w 407"/>
                <a:gd name="T9" fmla="*/ 219 h 408"/>
                <a:gd name="T10" fmla="*/ 187 w 407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  <a:cubicBezTo>
                    <a:pt x="93" y="407"/>
                    <a:pt x="0" y="313"/>
                    <a:pt x="0" y="219"/>
                  </a:cubicBezTo>
                  <a:cubicBezTo>
                    <a:pt x="0" y="94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29"/>
            <p:cNvSpPr>
              <a:spLocks noChangeArrowheads="1"/>
            </p:cNvSpPr>
            <p:nvPr/>
          </p:nvSpPr>
          <p:spPr bwMode="auto">
            <a:xfrm>
              <a:off x="10023005" y="2550227"/>
              <a:ext cx="134789" cy="134789"/>
            </a:xfrm>
            <a:custGeom>
              <a:avLst/>
              <a:gdLst>
                <a:gd name="T0" fmla="*/ 187 w 407"/>
                <a:gd name="T1" fmla="*/ 0 h 407"/>
                <a:gd name="T2" fmla="*/ 187 w 407"/>
                <a:gd name="T3" fmla="*/ 0 h 407"/>
                <a:gd name="T4" fmla="*/ 406 w 407"/>
                <a:gd name="T5" fmla="*/ 187 h 407"/>
                <a:gd name="T6" fmla="*/ 187 w 407"/>
                <a:gd name="T7" fmla="*/ 406 h 407"/>
                <a:gd name="T8" fmla="*/ 0 w 407"/>
                <a:gd name="T9" fmla="*/ 187 h 407"/>
                <a:gd name="T10" fmla="*/ 18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  <a:cubicBezTo>
                    <a:pt x="93" y="406"/>
                    <a:pt x="0" y="312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0"/>
            <p:cNvSpPr>
              <a:spLocks noChangeArrowheads="1"/>
            </p:cNvSpPr>
            <p:nvPr/>
          </p:nvSpPr>
          <p:spPr bwMode="auto">
            <a:xfrm>
              <a:off x="11227318" y="3754540"/>
              <a:ext cx="134789" cy="124534"/>
            </a:xfrm>
            <a:custGeom>
              <a:avLst/>
              <a:gdLst>
                <a:gd name="T0" fmla="*/ 406 w 407"/>
                <a:gd name="T1" fmla="*/ 187 h 375"/>
                <a:gd name="T2" fmla="*/ 406 w 407"/>
                <a:gd name="T3" fmla="*/ 187 h 375"/>
                <a:gd name="T4" fmla="*/ 187 w 407"/>
                <a:gd name="T5" fmla="*/ 374 h 375"/>
                <a:gd name="T6" fmla="*/ 0 w 407"/>
                <a:gd name="T7" fmla="*/ 187 h 375"/>
                <a:gd name="T8" fmla="*/ 187 w 407"/>
                <a:gd name="T9" fmla="*/ 0 h 375"/>
                <a:gd name="T10" fmla="*/ 406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406" y="187"/>
                  </a:moveTo>
                  <a:lnTo>
                    <a:pt x="406" y="187"/>
                  </a:lnTo>
                  <a:cubicBezTo>
                    <a:pt x="406" y="311"/>
                    <a:pt x="312" y="374"/>
                    <a:pt x="187" y="374"/>
                  </a:cubicBezTo>
                  <a:cubicBezTo>
                    <a:pt x="93" y="374"/>
                    <a:pt x="0" y="311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31"/>
            <p:cNvSpPr>
              <a:spLocks noChangeArrowheads="1"/>
            </p:cNvSpPr>
            <p:nvPr/>
          </p:nvSpPr>
          <p:spPr bwMode="auto">
            <a:xfrm>
              <a:off x="10863973" y="2891596"/>
              <a:ext cx="145045" cy="145044"/>
            </a:xfrm>
            <a:custGeom>
              <a:avLst/>
              <a:gdLst>
                <a:gd name="T0" fmla="*/ 375 w 438"/>
                <a:gd name="T1" fmla="*/ 93 h 438"/>
                <a:gd name="T2" fmla="*/ 375 w 438"/>
                <a:gd name="T3" fmla="*/ 93 h 438"/>
                <a:gd name="T4" fmla="*/ 375 w 438"/>
                <a:gd name="T5" fmla="*/ 375 h 438"/>
                <a:gd name="T6" fmla="*/ 94 w 438"/>
                <a:gd name="T7" fmla="*/ 375 h 438"/>
                <a:gd name="T8" fmla="*/ 94 w 438"/>
                <a:gd name="T9" fmla="*/ 93 h 438"/>
                <a:gd name="T10" fmla="*/ 375 w 438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93"/>
                  </a:moveTo>
                  <a:lnTo>
                    <a:pt x="375" y="93"/>
                  </a:lnTo>
                  <a:cubicBezTo>
                    <a:pt x="437" y="156"/>
                    <a:pt x="437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  <a:cubicBezTo>
                    <a:pt x="156" y="0"/>
                    <a:pt x="281" y="0"/>
                    <a:pt x="375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32"/>
            <p:cNvSpPr>
              <a:spLocks noChangeArrowheads="1"/>
            </p:cNvSpPr>
            <p:nvPr/>
          </p:nvSpPr>
          <p:spPr bwMode="auto">
            <a:xfrm>
              <a:off x="9171782" y="2891596"/>
              <a:ext cx="146510" cy="145044"/>
            </a:xfrm>
            <a:custGeom>
              <a:avLst/>
              <a:gdLst>
                <a:gd name="T0" fmla="*/ 344 w 439"/>
                <a:gd name="T1" fmla="*/ 375 h 438"/>
                <a:gd name="T2" fmla="*/ 344 w 439"/>
                <a:gd name="T3" fmla="*/ 375 h 438"/>
                <a:gd name="T4" fmla="*/ 63 w 439"/>
                <a:gd name="T5" fmla="*/ 375 h 438"/>
                <a:gd name="T6" fmla="*/ 63 w 439"/>
                <a:gd name="T7" fmla="*/ 93 h 438"/>
                <a:gd name="T8" fmla="*/ 344 w 439"/>
                <a:gd name="T9" fmla="*/ 93 h 438"/>
                <a:gd name="T10" fmla="*/ 344 w 439"/>
                <a:gd name="T11" fmla="*/ 37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44" y="375"/>
                  </a:moveTo>
                  <a:lnTo>
                    <a:pt x="344" y="375"/>
                  </a:lnTo>
                  <a:cubicBezTo>
                    <a:pt x="281" y="437"/>
                    <a:pt x="156" y="437"/>
                    <a:pt x="63" y="375"/>
                  </a:cubicBezTo>
                  <a:cubicBezTo>
                    <a:pt x="0" y="281"/>
                    <a:pt x="0" y="156"/>
                    <a:pt x="63" y="93"/>
                  </a:cubicBezTo>
                  <a:cubicBezTo>
                    <a:pt x="156" y="0"/>
                    <a:pt x="281" y="0"/>
                    <a:pt x="344" y="93"/>
                  </a:cubicBezTo>
                  <a:cubicBezTo>
                    <a:pt x="438" y="156"/>
                    <a:pt x="438" y="281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33"/>
            <p:cNvSpPr>
              <a:spLocks noChangeArrowheads="1"/>
            </p:cNvSpPr>
            <p:nvPr/>
          </p:nvSpPr>
          <p:spPr bwMode="auto">
            <a:xfrm>
              <a:off x="10863973" y="4594043"/>
              <a:ext cx="145045" cy="145044"/>
            </a:xfrm>
            <a:custGeom>
              <a:avLst/>
              <a:gdLst>
                <a:gd name="T0" fmla="*/ 375 w 438"/>
                <a:gd name="T1" fmla="*/ 344 h 438"/>
                <a:gd name="T2" fmla="*/ 375 w 438"/>
                <a:gd name="T3" fmla="*/ 344 h 438"/>
                <a:gd name="T4" fmla="*/ 94 w 438"/>
                <a:gd name="T5" fmla="*/ 344 h 438"/>
                <a:gd name="T6" fmla="*/ 94 w 438"/>
                <a:gd name="T7" fmla="*/ 62 h 438"/>
                <a:gd name="T8" fmla="*/ 375 w 438"/>
                <a:gd name="T9" fmla="*/ 62 h 438"/>
                <a:gd name="T10" fmla="*/ 375 w 438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344"/>
                  </a:moveTo>
                  <a:lnTo>
                    <a:pt x="375" y="344"/>
                  </a:lnTo>
                  <a:cubicBezTo>
                    <a:pt x="281" y="437"/>
                    <a:pt x="156" y="437"/>
                    <a:pt x="94" y="344"/>
                  </a:cubicBez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7" y="156"/>
                    <a:pt x="437" y="281"/>
                    <a:pt x="375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34"/>
            <p:cNvSpPr>
              <a:spLocks noChangeArrowheads="1"/>
            </p:cNvSpPr>
            <p:nvPr/>
          </p:nvSpPr>
          <p:spPr bwMode="auto">
            <a:xfrm>
              <a:off x="10480116" y="2632273"/>
              <a:ext cx="145045" cy="155301"/>
            </a:xfrm>
            <a:custGeom>
              <a:avLst/>
              <a:gdLst>
                <a:gd name="T0" fmla="*/ 281 w 438"/>
                <a:gd name="T1" fmla="*/ 31 h 469"/>
                <a:gd name="T2" fmla="*/ 281 w 438"/>
                <a:gd name="T3" fmla="*/ 31 h 469"/>
                <a:gd name="T4" fmla="*/ 406 w 438"/>
                <a:gd name="T5" fmla="*/ 312 h 469"/>
                <a:gd name="T6" fmla="*/ 125 w 438"/>
                <a:gd name="T7" fmla="*/ 406 h 469"/>
                <a:gd name="T8" fmla="*/ 31 w 438"/>
                <a:gd name="T9" fmla="*/ 156 h 469"/>
                <a:gd name="T10" fmla="*/ 281 w 438"/>
                <a:gd name="T11" fmla="*/ 3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69">
                  <a:moveTo>
                    <a:pt x="281" y="31"/>
                  </a:moveTo>
                  <a:lnTo>
                    <a:pt x="281" y="31"/>
                  </a:lnTo>
                  <a:cubicBezTo>
                    <a:pt x="375" y="93"/>
                    <a:pt x="437" y="187"/>
                    <a:pt x="406" y="312"/>
                  </a:cubicBezTo>
                  <a:cubicBezTo>
                    <a:pt x="343" y="406"/>
                    <a:pt x="250" y="468"/>
                    <a:pt x="125" y="406"/>
                  </a:cubicBezTo>
                  <a:cubicBezTo>
                    <a:pt x="31" y="375"/>
                    <a:pt x="0" y="250"/>
                    <a:pt x="31" y="156"/>
                  </a:cubicBezTo>
                  <a:cubicBezTo>
                    <a:pt x="62" y="62"/>
                    <a:pt x="187" y="0"/>
                    <a:pt x="28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35"/>
            <p:cNvSpPr>
              <a:spLocks noChangeArrowheads="1"/>
            </p:cNvSpPr>
            <p:nvPr/>
          </p:nvSpPr>
          <p:spPr bwMode="auto">
            <a:xfrm>
              <a:off x="8902203" y="3287173"/>
              <a:ext cx="155301" cy="146510"/>
            </a:xfrm>
            <a:custGeom>
              <a:avLst/>
              <a:gdLst>
                <a:gd name="T0" fmla="*/ 437 w 469"/>
                <a:gd name="T1" fmla="*/ 282 h 439"/>
                <a:gd name="T2" fmla="*/ 437 w 469"/>
                <a:gd name="T3" fmla="*/ 282 h 439"/>
                <a:gd name="T4" fmla="*/ 156 w 469"/>
                <a:gd name="T5" fmla="*/ 407 h 439"/>
                <a:gd name="T6" fmla="*/ 62 w 469"/>
                <a:gd name="T7" fmla="*/ 125 h 439"/>
                <a:gd name="T8" fmla="*/ 312 w 469"/>
                <a:gd name="T9" fmla="*/ 32 h 439"/>
                <a:gd name="T10" fmla="*/ 437 w 469"/>
                <a:gd name="T11" fmla="*/ 28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437" y="282"/>
                  </a:moveTo>
                  <a:lnTo>
                    <a:pt x="437" y="282"/>
                  </a:lnTo>
                  <a:cubicBezTo>
                    <a:pt x="375" y="407"/>
                    <a:pt x="250" y="438"/>
                    <a:pt x="156" y="407"/>
                  </a:cubicBezTo>
                  <a:cubicBezTo>
                    <a:pt x="62" y="344"/>
                    <a:pt x="0" y="250"/>
                    <a:pt x="62" y="125"/>
                  </a:cubicBezTo>
                  <a:cubicBezTo>
                    <a:pt x="93" y="32"/>
                    <a:pt x="218" y="0"/>
                    <a:pt x="312" y="32"/>
                  </a:cubicBezTo>
                  <a:cubicBezTo>
                    <a:pt x="406" y="63"/>
                    <a:pt x="468" y="188"/>
                    <a:pt x="437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36"/>
            <p:cNvSpPr>
              <a:spLocks noChangeArrowheads="1"/>
            </p:cNvSpPr>
            <p:nvPr/>
          </p:nvSpPr>
          <p:spPr bwMode="auto">
            <a:xfrm>
              <a:off x="11123296" y="4199930"/>
              <a:ext cx="156765" cy="156766"/>
            </a:xfrm>
            <a:custGeom>
              <a:avLst/>
              <a:gdLst>
                <a:gd name="T0" fmla="*/ 406 w 470"/>
                <a:gd name="T1" fmla="*/ 313 h 470"/>
                <a:gd name="T2" fmla="*/ 406 w 470"/>
                <a:gd name="T3" fmla="*/ 313 h 470"/>
                <a:gd name="T4" fmla="*/ 156 w 470"/>
                <a:gd name="T5" fmla="*/ 407 h 470"/>
                <a:gd name="T6" fmla="*/ 31 w 470"/>
                <a:gd name="T7" fmla="*/ 157 h 470"/>
                <a:gd name="T8" fmla="*/ 313 w 470"/>
                <a:gd name="T9" fmla="*/ 32 h 470"/>
                <a:gd name="T10" fmla="*/ 406 w 470"/>
                <a:gd name="T11" fmla="*/ 31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6" y="313"/>
                  </a:moveTo>
                  <a:lnTo>
                    <a:pt x="406" y="313"/>
                  </a:lnTo>
                  <a:cubicBezTo>
                    <a:pt x="375" y="407"/>
                    <a:pt x="250" y="469"/>
                    <a:pt x="156" y="407"/>
                  </a:cubicBezTo>
                  <a:cubicBezTo>
                    <a:pt x="63" y="375"/>
                    <a:pt x="0" y="250"/>
                    <a:pt x="31" y="157"/>
                  </a:cubicBezTo>
                  <a:cubicBezTo>
                    <a:pt x="94" y="63"/>
                    <a:pt x="219" y="0"/>
                    <a:pt x="313" y="32"/>
                  </a:cubicBezTo>
                  <a:cubicBezTo>
                    <a:pt x="406" y="94"/>
                    <a:pt x="469" y="219"/>
                    <a:pt x="406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37"/>
            <p:cNvSpPr>
              <a:spLocks noChangeArrowheads="1"/>
            </p:cNvSpPr>
            <p:nvPr/>
          </p:nvSpPr>
          <p:spPr bwMode="auto">
            <a:xfrm>
              <a:off x="11123296" y="3287173"/>
              <a:ext cx="156765" cy="146510"/>
            </a:xfrm>
            <a:custGeom>
              <a:avLst/>
              <a:gdLst>
                <a:gd name="T0" fmla="*/ 406 w 470"/>
                <a:gd name="T1" fmla="*/ 125 h 439"/>
                <a:gd name="T2" fmla="*/ 406 w 470"/>
                <a:gd name="T3" fmla="*/ 125 h 439"/>
                <a:gd name="T4" fmla="*/ 313 w 470"/>
                <a:gd name="T5" fmla="*/ 407 h 439"/>
                <a:gd name="T6" fmla="*/ 31 w 470"/>
                <a:gd name="T7" fmla="*/ 282 h 439"/>
                <a:gd name="T8" fmla="*/ 156 w 470"/>
                <a:gd name="T9" fmla="*/ 32 h 439"/>
                <a:gd name="T10" fmla="*/ 406 w 470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6" y="125"/>
                  </a:moveTo>
                  <a:lnTo>
                    <a:pt x="406" y="125"/>
                  </a:lnTo>
                  <a:cubicBezTo>
                    <a:pt x="469" y="250"/>
                    <a:pt x="406" y="344"/>
                    <a:pt x="313" y="407"/>
                  </a:cubicBezTo>
                  <a:cubicBezTo>
                    <a:pt x="219" y="438"/>
                    <a:pt x="94" y="407"/>
                    <a:pt x="31" y="282"/>
                  </a:cubicBezTo>
                  <a:cubicBezTo>
                    <a:pt x="0" y="188"/>
                    <a:pt x="63" y="63"/>
                    <a:pt x="156" y="32"/>
                  </a:cubicBezTo>
                  <a:cubicBezTo>
                    <a:pt x="250" y="0"/>
                    <a:pt x="375" y="32"/>
                    <a:pt x="406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38"/>
            <p:cNvSpPr>
              <a:spLocks noChangeArrowheads="1"/>
            </p:cNvSpPr>
            <p:nvPr/>
          </p:nvSpPr>
          <p:spPr bwMode="auto">
            <a:xfrm>
              <a:off x="9555638" y="2632273"/>
              <a:ext cx="146510" cy="155301"/>
            </a:xfrm>
            <a:custGeom>
              <a:avLst/>
              <a:gdLst>
                <a:gd name="T0" fmla="*/ 313 w 439"/>
                <a:gd name="T1" fmla="*/ 406 h 469"/>
                <a:gd name="T2" fmla="*/ 313 w 439"/>
                <a:gd name="T3" fmla="*/ 406 h 469"/>
                <a:gd name="T4" fmla="*/ 32 w 439"/>
                <a:gd name="T5" fmla="*/ 312 h 469"/>
                <a:gd name="T6" fmla="*/ 157 w 439"/>
                <a:gd name="T7" fmla="*/ 31 h 469"/>
                <a:gd name="T8" fmla="*/ 406 w 439"/>
                <a:gd name="T9" fmla="*/ 156 h 469"/>
                <a:gd name="T10" fmla="*/ 313 w 439"/>
                <a:gd name="T11" fmla="*/ 40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69">
                  <a:moveTo>
                    <a:pt x="313" y="406"/>
                  </a:moveTo>
                  <a:lnTo>
                    <a:pt x="313" y="406"/>
                  </a:lnTo>
                  <a:cubicBezTo>
                    <a:pt x="188" y="468"/>
                    <a:pt x="94" y="406"/>
                    <a:pt x="32" y="312"/>
                  </a:cubicBezTo>
                  <a:cubicBezTo>
                    <a:pt x="0" y="187"/>
                    <a:pt x="63" y="93"/>
                    <a:pt x="157" y="31"/>
                  </a:cubicBezTo>
                  <a:cubicBezTo>
                    <a:pt x="250" y="0"/>
                    <a:pt x="375" y="62"/>
                    <a:pt x="406" y="156"/>
                  </a:cubicBezTo>
                  <a:cubicBezTo>
                    <a:pt x="438" y="250"/>
                    <a:pt x="406" y="375"/>
                    <a:pt x="313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39"/>
            <p:cNvSpPr>
              <a:spLocks noChangeArrowheads="1"/>
            </p:cNvSpPr>
            <p:nvPr/>
          </p:nvSpPr>
          <p:spPr bwMode="auto">
            <a:xfrm>
              <a:off x="10480116" y="4853365"/>
              <a:ext cx="145045" cy="146510"/>
            </a:xfrm>
            <a:custGeom>
              <a:avLst/>
              <a:gdLst>
                <a:gd name="T0" fmla="*/ 281 w 438"/>
                <a:gd name="T1" fmla="*/ 406 h 439"/>
                <a:gd name="T2" fmla="*/ 281 w 438"/>
                <a:gd name="T3" fmla="*/ 406 h 439"/>
                <a:gd name="T4" fmla="*/ 31 w 438"/>
                <a:gd name="T5" fmla="*/ 281 h 439"/>
                <a:gd name="T6" fmla="*/ 125 w 438"/>
                <a:gd name="T7" fmla="*/ 31 h 439"/>
                <a:gd name="T8" fmla="*/ 406 w 438"/>
                <a:gd name="T9" fmla="*/ 156 h 439"/>
                <a:gd name="T10" fmla="*/ 281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281" y="406"/>
                  </a:moveTo>
                  <a:lnTo>
                    <a:pt x="281" y="406"/>
                  </a:lnTo>
                  <a:cubicBezTo>
                    <a:pt x="187" y="438"/>
                    <a:pt x="62" y="406"/>
                    <a:pt x="31" y="281"/>
                  </a:cubicBezTo>
                  <a:cubicBezTo>
                    <a:pt x="0" y="188"/>
                    <a:pt x="31" y="63"/>
                    <a:pt x="125" y="31"/>
                  </a:cubicBez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375" y="344"/>
                    <a:pt x="281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0"/>
            <p:cNvSpPr>
              <a:spLocks noChangeArrowheads="1"/>
            </p:cNvSpPr>
            <p:nvPr/>
          </p:nvSpPr>
          <p:spPr bwMode="auto">
            <a:xfrm>
              <a:off x="10251561" y="4926620"/>
              <a:ext cx="146510" cy="134789"/>
            </a:xfrm>
            <a:custGeom>
              <a:avLst/>
              <a:gdLst>
                <a:gd name="T0" fmla="*/ 188 w 439"/>
                <a:gd name="T1" fmla="*/ 0 h 407"/>
                <a:gd name="T2" fmla="*/ 188 w 439"/>
                <a:gd name="T3" fmla="*/ 0 h 407"/>
                <a:gd name="T4" fmla="*/ 406 w 439"/>
                <a:gd name="T5" fmla="*/ 156 h 407"/>
                <a:gd name="T6" fmla="*/ 250 w 439"/>
                <a:gd name="T7" fmla="*/ 406 h 407"/>
                <a:gd name="T8" fmla="*/ 31 w 439"/>
                <a:gd name="T9" fmla="*/ 250 h 407"/>
                <a:gd name="T10" fmla="*/ 188 w 439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188" y="0"/>
                  </a:moveTo>
                  <a:lnTo>
                    <a:pt x="188" y="0"/>
                  </a:lnTo>
                  <a:cubicBezTo>
                    <a:pt x="281" y="0"/>
                    <a:pt x="406" y="62"/>
                    <a:pt x="406" y="156"/>
                  </a:cubicBezTo>
                  <a:cubicBezTo>
                    <a:pt x="438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3" y="31"/>
                    <a:pt x="18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41"/>
            <p:cNvSpPr>
              <a:spLocks noChangeArrowheads="1"/>
            </p:cNvSpPr>
            <p:nvPr/>
          </p:nvSpPr>
          <p:spPr bwMode="auto">
            <a:xfrm>
              <a:off x="9784194" y="2570739"/>
              <a:ext cx="145045" cy="146510"/>
            </a:xfrm>
            <a:custGeom>
              <a:avLst/>
              <a:gdLst>
                <a:gd name="T0" fmla="*/ 187 w 438"/>
                <a:gd name="T1" fmla="*/ 0 h 439"/>
                <a:gd name="T2" fmla="*/ 187 w 438"/>
                <a:gd name="T3" fmla="*/ 0 h 439"/>
                <a:gd name="T4" fmla="*/ 406 w 438"/>
                <a:gd name="T5" fmla="*/ 156 h 439"/>
                <a:gd name="T6" fmla="*/ 250 w 438"/>
                <a:gd name="T7" fmla="*/ 406 h 439"/>
                <a:gd name="T8" fmla="*/ 31 w 438"/>
                <a:gd name="T9" fmla="*/ 250 h 439"/>
                <a:gd name="T10" fmla="*/ 187 w 438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87" y="0"/>
                  </a:moveTo>
                  <a:lnTo>
                    <a:pt x="187" y="0"/>
                  </a:lnTo>
                  <a:cubicBezTo>
                    <a:pt x="281" y="0"/>
                    <a:pt x="375" y="63"/>
                    <a:pt x="406" y="156"/>
                  </a:cubicBezTo>
                  <a:cubicBezTo>
                    <a:pt x="437" y="281"/>
                    <a:pt x="375" y="375"/>
                    <a:pt x="250" y="406"/>
                  </a:cubicBezTo>
                  <a:cubicBezTo>
                    <a:pt x="156" y="438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42"/>
            <p:cNvSpPr>
              <a:spLocks noChangeArrowheads="1"/>
            </p:cNvSpPr>
            <p:nvPr/>
          </p:nvSpPr>
          <p:spPr bwMode="auto">
            <a:xfrm>
              <a:off x="11196551" y="3515729"/>
              <a:ext cx="145045" cy="134789"/>
            </a:xfrm>
            <a:custGeom>
              <a:avLst/>
              <a:gdLst>
                <a:gd name="T0" fmla="*/ 406 w 438"/>
                <a:gd name="T1" fmla="*/ 156 h 407"/>
                <a:gd name="T2" fmla="*/ 406 w 438"/>
                <a:gd name="T3" fmla="*/ 156 h 407"/>
                <a:gd name="T4" fmla="*/ 250 w 438"/>
                <a:gd name="T5" fmla="*/ 406 h 407"/>
                <a:gd name="T6" fmla="*/ 31 w 438"/>
                <a:gd name="T7" fmla="*/ 250 h 407"/>
                <a:gd name="T8" fmla="*/ 187 w 438"/>
                <a:gd name="T9" fmla="*/ 0 h 407"/>
                <a:gd name="T10" fmla="*/ 406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6" y="156"/>
                  </a:moveTo>
                  <a:lnTo>
                    <a:pt x="406" y="156"/>
                  </a:lnTo>
                  <a:cubicBezTo>
                    <a:pt x="437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  <a:cubicBezTo>
                    <a:pt x="281" y="0"/>
                    <a:pt x="375" y="62"/>
                    <a:pt x="406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43"/>
            <p:cNvSpPr>
              <a:spLocks noChangeArrowheads="1"/>
            </p:cNvSpPr>
            <p:nvPr/>
          </p:nvSpPr>
          <p:spPr bwMode="auto">
            <a:xfrm>
              <a:off x="10677905" y="2746551"/>
              <a:ext cx="156765" cy="146510"/>
            </a:xfrm>
            <a:custGeom>
              <a:avLst/>
              <a:gdLst>
                <a:gd name="T0" fmla="*/ 344 w 470"/>
                <a:gd name="T1" fmla="*/ 63 h 439"/>
                <a:gd name="T2" fmla="*/ 344 w 470"/>
                <a:gd name="T3" fmla="*/ 63 h 439"/>
                <a:gd name="T4" fmla="*/ 407 w 470"/>
                <a:gd name="T5" fmla="*/ 313 h 439"/>
                <a:gd name="T6" fmla="*/ 125 w 470"/>
                <a:gd name="T7" fmla="*/ 375 h 439"/>
                <a:gd name="T8" fmla="*/ 63 w 470"/>
                <a:gd name="T9" fmla="*/ 94 h 439"/>
                <a:gd name="T10" fmla="*/ 344 w 470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44" y="63"/>
                  </a:moveTo>
                  <a:lnTo>
                    <a:pt x="344" y="63"/>
                  </a:lnTo>
                  <a:cubicBezTo>
                    <a:pt x="438" y="125"/>
                    <a:pt x="469" y="250"/>
                    <a:pt x="407" y="313"/>
                  </a:cubicBez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44"/>
            <p:cNvSpPr>
              <a:spLocks noChangeArrowheads="1"/>
            </p:cNvSpPr>
            <p:nvPr/>
          </p:nvSpPr>
          <p:spPr bwMode="auto">
            <a:xfrm>
              <a:off x="9016481" y="3079129"/>
              <a:ext cx="156765" cy="146510"/>
            </a:xfrm>
            <a:custGeom>
              <a:avLst/>
              <a:gdLst>
                <a:gd name="T0" fmla="*/ 407 w 470"/>
                <a:gd name="T1" fmla="*/ 313 h 439"/>
                <a:gd name="T2" fmla="*/ 407 w 470"/>
                <a:gd name="T3" fmla="*/ 313 h 439"/>
                <a:gd name="T4" fmla="*/ 125 w 470"/>
                <a:gd name="T5" fmla="*/ 375 h 439"/>
                <a:gd name="T6" fmla="*/ 63 w 470"/>
                <a:gd name="T7" fmla="*/ 94 h 439"/>
                <a:gd name="T8" fmla="*/ 344 w 470"/>
                <a:gd name="T9" fmla="*/ 63 h 439"/>
                <a:gd name="T10" fmla="*/ 407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313"/>
                  </a:moveTo>
                  <a:lnTo>
                    <a:pt x="407" y="313"/>
                  </a:ln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  <a:cubicBezTo>
                    <a:pt x="438" y="125"/>
                    <a:pt x="469" y="219"/>
                    <a:pt x="407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45"/>
            <p:cNvSpPr>
              <a:spLocks noChangeArrowheads="1"/>
            </p:cNvSpPr>
            <p:nvPr/>
          </p:nvSpPr>
          <p:spPr bwMode="auto">
            <a:xfrm>
              <a:off x="11009018" y="4407975"/>
              <a:ext cx="156765" cy="156766"/>
            </a:xfrm>
            <a:custGeom>
              <a:avLst/>
              <a:gdLst>
                <a:gd name="T0" fmla="*/ 407 w 470"/>
                <a:gd name="T1" fmla="*/ 344 h 470"/>
                <a:gd name="T2" fmla="*/ 407 w 470"/>
                <a:gd name="T3" fmla="*/ 344 h 470"/>
                <a:gd name="T4" fmla="*/ 125 w 470"/>
                <a:gd name="T5" fmla="*/ 407 h 470"/>
                <a:gd name="T6" fmla="*/ 63 w 470"/>
                <a:gd name="T7" fmla="*/ 125 h 470"/>
                <a:gd name="T8" fmla="*/ 344 w 470"/>
                <a:gd name="T9" fmla="*/ 63 h 470"/>
                <a:gd name="T10" fmla="*/ 407 w 470"/>
                <a:gd name="T11" fmla="*/ 34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7" y="344"/>
                  </a:moveTo>
                  <a:lnTo>
                    <a:pt x="407" y="344"/>
                  </a:lnTo>
                  <a:cubicBezTo>
                    <a:pt x="344" y="438"/>
                    <a:pt x="219" y="469"/>
                    <a:pt x="125" y="407"/>
                  </a:cubicBezTo>
                  <a:cubicBezTo>
                    <a:pt x="32" y="344"/>
                    <a:pt x="0" y="219"/>
                    <a:pt x="63" y="125"/>
                  </a:cubicBezTo>
                  <a:cubicBezTo>
                    <a:pt x="125" y="32"/>
                    <a:pt x="250" y="0"/>
                    <a:pt x="344" y="63"/>
                  </a:cubicBezTo>
                  <a:cubicBezTo>
                    <a:pt x="438" y="125"/>
                    <a:pt x="469" y="250"/>
                    <a:pt x="407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46"/>
            <p:cNvSpPr>
              <a:spLocks noChangeArrowheads="1"/>
            </p:cNvSpPr>
            <p:nvPr/>
          </p:nvSpPr>
          <p:spPr bwMode="auto">
            <a:xfrm>
              <a:off x="10251561" y="2570739"/>
              <a:ext cx="146510" cy="146510"/>
            </a:xfrm>
            <a:custGeom>
              <a:avLst/>
              <a:gdLst>
                <a:gd name="T0" fmla="*/ 250 w 439"/>
                <a:gd name="T1" fmla="*/ 0 h 439"/>
                <a:gd name="T2" fmla="*/ 250 w 439"/>
                <a:gd name="T3" fmla="*/ 0 h 439"/>
                <a:gd name="T4" fmla="*/ 406 w 439"/>
                <a:gd name="T5" fmla="*/ 250 h 439"/>
                <a:gd name="T6" fmla="*/ 188 w 439"/>
                <a:gd name="T7" fmla="*/ 406 h 439"/>
                <a:gd name="T8" fmla="*/ 31 w 439"/>
                <a:gd name="T9" fmla="*/ 156 h 439"/>
                <a:gd name="T10" fmla="*/ 250 w 439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250" y="0"/>
                  </a:moveTo>
                  <a:lnTo>
                    <a:pt x="250" y="0"/>
                  </a:lnTo>
                  <a:cubicBezTo>
                    <a:pt x="375" y="31"/>
                    <a:pt x="438" y="125"/>
                    <a:pt x="406" y="250"/>
                  </a:cubicBezTo>
                  <a:cubicBezTo>
                    <a:pt x="406" y="344"/>
                    <a:pt x="281" y="438"/>
                    <a:pt x="188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47"/>
            <p:cNvSpPr>
              <a:spLocks noChangeArrowheads="1"/>
            </p:cNvSpPr>
            <p:nvPr/>
          </p:nvSpPr>
          <p:spPr bwMode="auto">
            <a:xfrm>
              <a:off x="8840669" y="3515729"/>
              <a:ext cx="145045" cy="134789"/>
            </a:xfrm>
            <a:custGeom>
              <a:avLst/>
              <a:gdLst>
                <a:gd name="T0" fmla="*/ 405 w 438"/>
                <a:gd name="T1" fmla="*/ 250 h 407"/>
                <a:gd name="T2" fmla="*/ 405 w 438"/>
                <a:gd name="T3" fmla="*/ 250 h 407"/>
                <a:gd name="T4" fmla="*/ 187 w 438"/>
                <a:gd name="T5" fmla="*/ 406 h 407"/>
                <a:gd name="T6" fmla="*/ 31 w 438"/>
                <a:gd name="T7" fmla="*/ 156 h 407"/>
                <a:gd name="T8" fmla="*/ 249 w 438"/>
                <a:gd name="T9" fmla="*/ 0 h 407"/>
                <a:gd name="T10" fmla="*/ 405 w 438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5" y="250"/>
                  </a:moveTo>
                  <a:lnTo>
                    <a:pt x="405" y="250"/>
                  </a:lnTo>
                  <a:cubicBezTo>
                    <a:pt x="405" y="344"/>
                    <a:pt x="280" y="406"/>
                    <a:pt x="187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63" y="62"/>
                    <a:pt x="156" y="0"/>
                    <a:pt x="249" y="0"/>
                  </a:cubicBezTo>
                  <a:cubicBezTo>
                    <a:pt x="374" y="31"/>
                    <a:pt x="437" y="125"/>
                    <a:pt x="405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48"/>
            <p:cNvSpPr>
              <a:spLocks noChangeArrowheads="1"/>
            </p:cNvSpPr>
            <p:nvPr/>
          </p:nvSpPr>
          <p:spPr bwMode="auto">
            <a:xfrm>
              <a:off x="11196551" y="3981631"/>
              <a:ext cx="145045" cy="146510"/>
            </a:xfrm>
            <a:custGeom>
              <a:avLst/>
              <a:gdLst>
                <a:gd name="T0" fmla="*/ 406 w 438"/>
                <a:gd name="T1" fmla="*/ 250 h 439"/>
                <a:gd name="T2" fmla="*/ 406 w 438"/>
                <a:gd name="T3" fmla="*/ 250 h 439"/>
                <a:gd name="T4" fmla="*/ 187 w 438"/>
                <a:gd name="T5" fmla="*/ 406 h 439"/>
                <a:gd name="T6" fmla="*/ 31 w 438"/>
                <a:gd name="T7" fmla="*/ 156 h 439"/>
                <a:gd name="T8" fmla="*/ 250 w 438"/>
                <a:gd name="T9" fmla="*/ 0 h 439"/>
                <a:gd name="T10" fmla="*/ 406 w 438"/>
                <a:gd name="T11" fmla="*/ 25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406" y="250"/>
                  </a:moveTo>
                  <a:lnTo>
                    <a:pt x="406" y="250"/>
                  </a:lnTo>
                  <a:cubicBezTo>
                    <a:pt x="375" y="344"/>
                    <a:pt x="281" y="438"/>
                    <a:pt x="187" y="406"/>
                  </a:cubicBezTo>
                  <a:cubicBezTo>
                    <a:pt x="62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  <a:cubicBezTo>
                    <a:pt x="375" y="31"/>
                    <a:pt x="437" y="125"/>
                    <a:pt x="406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49"/>
            <p:cNvSpPr>
              <a:spLocks noChangeArrowheads="1"/>
            </p:cNvSpPr>
            <p:nvPr/>
          </p:nvSpPr>
          <p:spPr bwMode="auto">
            <a:xfrm>
              <a:off x="11009018" y="3079129"/>
              <a:ext cx="156765" cy="146510"/>
            </a:xfrm>
            <a:custGeom>
              <a:avLst/>
              <a:gdLst>
                <a:gd name="T0" fmla="*/ 407 w 470"/>
                <a:gd name="T1" fmla="*/ 94 h 439"/>
                <a:gd name="T2" fmla="*/ 407 w 470"/>
                <a:gd name="T3" fmla="*/ 94 h 439"/>
                <a:gd name="T4" fmla="*/ 344 w 470"/>
                <a:gd name="T5" fmla="*/ 375 h 439"/>
                <a:gd name="T6" fmla="*/ 63 w 470"/>
                <a:gd name="T7" fmla="*/ 313 h 439"/>
                <a:gd name="T8" fmla="*/ 125 w 470"/>
                <a:gd name="T9" fmla="*/ 63 h 439"/>
                <a:gd name="T10" fmla="*/ 407 w 470"/>
                <a:gd name="T11" fmla="*/ 9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94"/>
                  </a:moveTo>
                  <a:lnTo>
                    <a:pt x="407" y="94"/>
                  </a:lnTo>
                  <a:cubicBezTo>
                    <a:pt x="469" y="188"/>
                    <a:pt x="438" y="313"/>
                    <a:pt x="344" y="375"/>
                  </a:cubicBezTo>
                  <a:cubicBezTo>
                    <a:pt x="250" y="438"/>
                    <a:pt x="125" y="407"/>
                    <a:pt x="63" y="313"/>
                  </a:cubicBezTo>
                  <a:cubicBezTo>
                    <a:pt x="0" y="219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0"/>
            <p:cNvSpPr>
              <a:spLocks noChangeArrowheads="1"/>
            </p:cNvSpPr>
            <p:nvPr/>
          </p:nvSpPr>
          <p:spPr bwMode="auto">
            <a:xfrm>
              <a:off x="9349059" y="2746551"/>
              <a:ext cx="146510" cy="146510"/>
            </a:xfrm>
            <a:custGeom>
              <a:avLst/>
              <a:gdLst>
                <a:gd name="T0" fmla="*/ 344 w 439"/>
                <a:gd name="T1" fmla="*/ 375 h 439"/>
                <a:gd name="T2" fmla="*/ 344 w 439"/>
                <a:gd name="T3" fmla="*/ 375 h 439"/>
                <a:gd name="T4" fmla="*/ 63 w 439"/>
                <a:gd name="T5" fmla="*/ 313 h 439"/>
                <a:gd name="T6" fmla="*/ 125 w 439"/>
                <a:gd name="T7" fmla="*/ 63 h 439"/>
                <a:gd name="T8" fmla="*/ 407 w 439"/>
                <a:gd name="T9" fmla="*/ 94 h 439"/>
                <a:gd name="T10" fmla="*/ 344 w 439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44" y="375"/>
                  </a:moveTo>
                  <a:lnTo>
                    <a:pt x="344" y="375"/>
                  </a:lnTo>
                  <a:cubicBezTo>
                    <a:pt x="250" y="438"/>
                    <a:pt x="125" y="407"/>
                    <a:pt x="63" y="313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  <a:cubicBezTo>
                    <a:pt x="438" y="188"/>
                    <a:pt x="438" y="313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51"/>
            <p:cNvSpPr>
              <a:spLocks noChangeArrowheads="1"/>
            </p:cNvSpPr>
            <p:nvPr/>
          </p:nvSpPr>
          <p:spPr bwMode="auto">
            <a:xfrm>
              <a:off x="10677905" y="4739087"/>
              <a:ext cx="156765" cy="156766"/>
            </a:xfrm>
            <a:custGeom>
              <a:avLst/>
              <a:gdLst>
                <a:gd name="T0" fmla="*/ 344 w 470"/>
                <a:gd name="T1" fmla="*/ 407 h 470"/>
                <a:gd name="T2" fmla="*/ 344 w 470"/>
                <a:gd name="T3" fmla="*/ 407 h 470"/>
                <a:gd name="T4" fmla="*/ 63 w 470"/>
                <a:gd name="T5" fmla="*/ 344 h 470"/>
                <a:gd name="T6" fmla="*/ 125 w 470"/>
                <a:gd name="T7" fmla="*/ 63 h 470"/>
                <a:gd name="T8" fmla="*/ 407 w 470"/>
                <a:gd name="T9" fmla="*/ 125 h 470"/>
                <a:gd name="T10" fmla="*/ 344 w 470"/>
                <a:gd name="T11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44" y="407"/>
                  </a:moveTo>
                  <a:lnTo>
                    <a:pt x="344" y="407"/>
                  </a:lnTo>
                  <a:cubicBezTo>
                    <a:pt x="250" y="469"/>
                    <a:pt x="125" y="438"/>
                    <a:pt x="63" y="344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32"/>
                    <a:pt x="407" y="125"/>
                  </a:cubicBezTo>
                  <a:cubicBezTo>
                    <a:pt x="469" y="219"/>
                    <a:pt x="438" y="344"/>
                    <a:pt x="344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8891008" y="4323207"/>
            <a:ext cx="747475" cy="7476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8034727" y="1904092"/>
            <a:ext cx="747475" cy="7476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61" name="Title 20"/>
          <p:cNvSpPr txBox="1">
            <a:spLocks/>
          </p:cNvSpPr>
          <p:nvPr/>
        </p:nvSpPr>
        <p:spPr>
          <a:xfrm>
            <a:off x="761363" y="1627281"/>
            <a:ext cx="5778938" cy="430887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Methodolog</a:t>
            </a:r>
            <a:r>
              <a:rPr lang="en-US" altLang="zh-CN" sz="2800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y</a:t>
            </a:r>
            <a:endParaRPr lang="en-US" sz="2800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2" name="Title 20"/>
          <p:cNvSpPr txBox="1">
            <a:spLocks/>
          </p:cNvSpPr>
          <p:nvPr/>
        </p:nvSpPr>
        <p:spPr>
          <a:xfrm>
            <a:off x="761363" y="2187334"/>
            <a:ext cx="5767620" cy="1870869"/>
          </a:xfrm>
          <a:prstGeom prst="rect">
            <a:avLst/>
          </a:prstGeom>
        </p:spPr>
        <p:txBody>
          <a:bodyPr vert="horz" wrap="squar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simple model that predicts the housing prices based on two features - Room Type and Neighborhood. </a:t>
            </a:r>
          </a:p>
          <a:p>
            <a:pPr marL="171450" indent="-171450" algn="l">
              <a:lnSpc>
                <a:spcPct val="120000"/>
              </a:lnSpc>
              <a:buFont typeface="Arial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ivide all training data into different groups </a:t>
            </a:r>
          </a:p>
          <a:p>
            <a:pPr marL="171450" indent="-171450" algn="l">
              <a:lnSpc>
                <a:spcPct val="120000"/>
              </a:lnSpc>
              <a:buFont typeface="Arial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alculate the average housing prices for each group. </a:t>
            </a:r>
          </a:p>
          <a:p>
            <a:pPr marL="171450" indent="-171450" algn="l">
              <a:lnSpc>
                <a:spcPct val="120000"/>
              </a:lnSpc>
              <a:buFont typeface="Arial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redict price</a:t>
            </a:r>
            <a:r>
              <a:rPr lang="zh-CN" alt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of</a:t>
            </a:r>
            <a:r>
              <a:rPr lang="zh-CN" alt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each</a:t>
            </a:r>
            <a:r>
              <a:rPr lang="zh-CN" alt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house</a:t>
            </a:r>
            <a:r>
              <a:rPr lang="zh-CN" alt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as</a:t>
            </a:r>
            <a:r>
              <a:rPr lang="zh-CN" alt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the</a:t>
            </a:r>
            <a:r>
              <a:rPr 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average housing price of the group it belongs </a:t>
            </a:r>
          </a:p>
        </p:txBody>
      </p:sp>
      <p:sp>
        <p:nvSpPr>
          <p:cNvPr id="63" name="Title 20"/>
          <p:cNvSpPr txBox="1">
            <a:spLocks/>
          </p:cNvSpPr>
          <p:nvPr/>
        </p:nvSpPr>
        <p:spPr>
          <a:xfrm>
            <a:off x="765181" y="4500422"/>
            <a:ext cx="5778938" cy="430887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280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Results</a:t>
            </a:r>
            <a:endParaRPr lang="en-US" sz="2800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4" name="Title 20"/>
          <p:cNvSpPr txBox="1">
            <a:spLocks/>
          </p:cNvSpPr>
          <p:nvPr/>
        </p:nvSpPr>
        <p:spPr>
          <a:xfrm>
            <a:off x="794473" y="5010278"/>
            <a:ext cx="5778942" cy="984472"/>
          </a:xfrm>
          <a:prstGeom prst="rect">
            <a:avLst/>
          </a:prstGeom>
        </p:spPr>
        <p:txBody>
          <a:bodyPr vert="horz" wrap="squar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171450" indent="-171450" algn="l">
              <a:lnSpc>
                <a:spcPct val="120000"/>
              </a:lnSpc>
              <a:buFont typeface="Arial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static model, houses in the same group will always get the same price prediction. </a:t>
            </a:r>
          </a:p>
          <a:p>
            <a:pPr marL="171450" indent="-171450" algn="l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RMSPE</a:t>
            </a:r>
            <a:r>
              <a:rPr lang="en-US" altLang="zh-CN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46.8%. 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870524" y="4274796"/>
            <a:ext cx="5273925" cy="0"/>
          </a:xfrm>
          <a:prstGeom prst="line">
            <a:avLst/>
          </a:prstGeom>
          <a:ln w="12700" cmpd="sng">
            <a:solidFill>
              <a:srgbClr val="E5E5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4698"/>
          <p:cNvGrpSpPr>
            <a:grpSpLocks/>
          </p:cNvGrpSpPr>
          <p:nvPr/>
        </p:nvGrpSpPr>
        <p:grpSpPr bwMode="auto">
          <a:xfrm>
            <a:off x="8180825" y="2031009"/>
            <a:ext cx="450732" cy="441797"/>
            <a:chOff x="5427663" y="4046537"/>
            <a:chExt cx="395287" cy="387350"/>
          </a:xfrm>
          <a:solidFill>
            <a:schemeClr val="bg1"/>
          </a:solidFill>
        </p:grpSpPr>
        <p:sp>
          <p:nvSpPr>
            <p:cNvPr id="67" name="Freeform 418"/>
            <p:cNvSpPr>
              <a:spLocks noChangeArrowheads="1"/>
            </p:cNvSpPr>
            <p:nvPr/>
          </p:nvSpPr>
          <p:spPr bwMode="auto">
            <a:xfrm>
              <a:off x="5635625" y="4046537"/>
              <a:ext cx="187325" cy="184150"/>
            </a:xfrm>
            <a:custGeom>
              <a:avLst/>
              <a:gdLst>
                <a:gd name="T0" fmla="*/ 301 w 520"/>
                <a:gd name="T1" fmla="*/ 75 h 511"/>
                <a:gd name="T2" fmla="*/ 444 w 520"/>
                <a:gd name="T3" fmla="*/ 217 h 511"/>
                <a:gd name="T4" fmla="*/ 394 w 520"/>
                <a:gd name="T5" fmla="*/ 267 h 511"/>
                <a:gd name="T6" fmla="*/ 327 w 520"/>
                <a:gd name="T7" fmla="*/ 200 h 511"/>
                <a:gd name="T8" fmla="*/ 301 w 520"/>
                <a:gd name="T9" fmla="*/ 225 h 511"/>
                <a:gd name="T10" fmla="*/ 368 w 520"/>
                <a:gd name="T11" fmla="*/ 292 h 511"/>
                <a:gd name="T12" fmla="*/ 335 w 520"/>
                <a:gd name="T13" fmla="*/ 326 h 511"/>
                <a:gd name="T14" fmla="*/ 293 w 520"/>
                <a:gd name="T15" fmla="*/ 275 h 511"/>
                <a:gd name="T16" fmla="*/ 268 w 520"/>
                <a:gd name="T17" fmla="*/ 309 h 511"/>
                <a:gd name="T18" fmla="*/ 310 w 520"/>
                <a:gd name="T19" fmla="*/ 351 h 511"/>
                <a:gd name="T20" fmla="*/ 268 w 520"/>
                <a:gd name="T21" fmla="*/ 393 h 511"/>
                <a:gd name="T22" fmla="*/ 201 w 520"/>
                <a:gd name="T23" fmla="*/ 326 h 511"/>
                <a:gd name="T24" fmla="*/ 168 w 520"/>
                <a:gd name="T25" fmla="*/ 351 h 511"/>
                <a:gd name="T26" fmla="*/ 243 w 520"/>
                <a:gd name="T27" fmla="*/ 418 h 511"/>
                <a:gd name="T28" fmla="*/ 209 w 520"/>
                <a:gd name="T29" fmla="*/ 443 h 511"/>
                <a:gd name="T30" fmla="*/ 168 w 520"/>
                <a:gd name="T31" fmla="*/ 401 h 511"/>
                <a:gd name="T32" fmla="*/ 134 w 520"/>
                <a:gd name="T33" fmla="*/ 426 h 511"/>
                <a:gd name="T34" fmla="*/ 218 w 520"/>
                <a:gd name="T35" fmla="*/ 510 h 511"/>
                <a:gd name="T36" fmla="*/ 519 w 520"/>
                <a:gd name="T37" fmla="*/ 217 h 511"/>
                <a:gd name="T38" fmla="*/ 301 w 520"/>
                <a:gd name="T39" fmla="*/ 0 h 511"/>
                <a:gd name="T40" fmla="*/ 0 w 520"/>
                <a:gd name="T41" fmla="*/ 292 h 511"/>
                <a:gd name="T42" fmla="*/ 34 w 520"/>
                <a:gd name="T43" fmla="*/ 334 h 511"/>
                <a:gd name="T44" fmla="*/ 301 w 520"/>
                <a:gd name="T45" fmla="*/ 75 h 511"/>
                <a:gd name="T46" fmla="*/ 301 w 520"/>
                <a:gd name="T47" fmla="*/ 75 h 511"/>
                <a:gd name="T48" fmla="*/ 301 w 520"/>
                <a:gd name="T49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0" h="511">
                  <a:moveTo>
                    <a:pt x="301" y="75"/>
                  </a:moveTo>
                  <a:lnTo>
                    <a:pt x="444" y="217"/>
                  </a:lnTo>
                  <a:lnTo>
                    <a:pt x="394" y="267"/>
                  </a:lnTo>
                  <a:lnTo>
                    <a:pt x="327" y="200"/>
                  </a:lnTo>
                  <a:lnTo>
                    <a:pt x="301" y="225"/>
                  </a:lnTo>
                  <a:lnTo>
                    <a:pt x="368" y="292"/>
                  </a:lnTo>
                  <a:lnTo>
                    <a:pt x="335" y="326"/>
                  </a:lnTo>
                  <a:lnTo>
                    <a:pt x="293" y="275"/>
                  </a:lnTo>
                  <a:lnTo>
                    <a:pt x="268" y="309"/>
                  </a:lnTo>
                  <a:lnTo>
                    <a:pt x="310" y="351"/>
                  </a:lnTo>
                  <a:lnTo>
                    <a:pt x="268" y="393"/>
                  </a:lnTo>
                  <a:lnTo>
                    <a:pt x="201" y="326"/>
                  </a:lnTo>
                  <a:lnTo>
                    <a:pt x="168" y="351"/>
                  </a:lnTo>
                  <a:lnTo>
                    <a:pt x="243" y="418"/>
                  </a:lnTo>
                  <a:lnTo>
                    <a:pt x="209" y="443"/>
                  </a:lnTo>
                  <a:lnTo>
                    <a:pt x="168" y="401"/>
                  </a:lnTo>
                  <a:lnTo>
                    <a:pt x="134" y="426"/>
                  </a:lnTo>
                  <a:lnTo>
                    <a:pt x="218" y="510"/>
                  </a:lnTo>
                  <a:lnTo>
                    <a:pt x="519" y="217"/>
                  </a:lnTo>
                  <a:lnTo>
                    <a:pt x="301" y="0"/>
                  </a:lnTo>
                  <a:lnTo>
                    <a:pt x="0" y="292"/>
                  </a:lnTo>
                  <a:lnTo>
                    <a:pt x="34" y="334"/>
                  </a:lnTo>
                  <a:lnTo>
                    <a:pt x="301" y="75"/>
                  </a:lnTo>
                  <a:close/>
                  <a:moveTo>
                    <a:pt x="301" y="75"/>
                  </a:moveTo>
                  <a:lnTo>
                    <a:pt x="301" y="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419"/>
            <p:cNvSpPr>
              <a:spLocks noChangeArrowheads="1"/>
            </p:cNvSpPr>
            <p:nvPr/>
          </p:nvSpPr>
          <p:spPr bwMode="auto">
            <a:xfrm>
              <a:off x="5635625" y="4046537"/>
              <a:ext cx="187325" cy="184150"/>
            </a:xfrm>
            <a:custGeom>
              <a:avLst/>
              <a:gdLst>
                <a:gd name="T0" fmla="*/ 301 w 520"/>
                <a:gd name="T1" fmla="*/ 75 h 511"/>
                <a:gd name="T2" fmla="*/ 444 w 520"/>
                <a:gd name="T3" fmla="*/ 217 h 511"/>
                <a:gd name="T4" fmla="*/ 394 w 520"/>
                <a:gd name="T5" fmla="*/ 267 h 511"/>
                <a:gd name="T6" fmla="*/ 327 w 520"/>
                <a:gd name="T7" fmla="*/ 200 h 511"/>
                <a:gd name="T8" fmla="*/ 301 w 520"/>
                <a:gd name="T9" fmla="*/ 225 h 511"/>
                <a:gd name="T10" fmla="*/ 368 w 520"/>
                <a:gd name="T11" fmla="*/ 292 h 511"/>
                <a:gd name="T12" fmla="*/ 335 w 520"/>
                <a:gd name="T13" fmla="*/ 326 h 511"/>
                <a:gd name="T14" fmla="*/ 293 w 520"/>
                <a:gd name="T15" fmla="*/ 275 h 511"/>
                <a:gd name="T16" fmla="*/ 268 w 520"/>
                <a:gd name="T17" fmla="*/ 309 h 511"/>
                <a:gd name="T18" fmla="*/ 310 w 520"/>
                <a:gd name="T19" fmla="*/ 351 h 511"/>
                <a:gd name="T20" fmla="*/ 268 w 520"/>
                <a:gd name="T21" fmla="*/ 393 h 511"/>
                <a:gd name="T22" fmla="*/ 201 w 520"/>
                <a:gd name="T23" fmla="*/ 326 h 511"/>
                <a:gd name="T24" fmla="*/ 168 w 520"/>
                <a:gd name="T25" fmla="*/ 351 h 511"/>
                <a:gd name="T26" fmla="*/ 243 w 520"/>
                <a:gd name="T27" fmla="*/ 418 h 511"/>
                <a:gd name="T28" fmla="*/ 209 w 520"/>
                <a:gd name="T29" fmla="*/ 443 h 511"/>
                <a:gd name="T30" fmla="*/ 168 w 520"/>
                <a:gd name="T31" fmla="*/ 401 h 511"/>
                <a:gd name="T32" fmla="*/ 134 w 520"/>
                <a:gd name="T33" fmla="*/ 426 h 511"/>
                <a:gd name="T34" fmla="*/ 218 w 520"/>
                <a:gd name="T35" fmla="*/ 510 h 511"/>
                <a:gd name="T36" fmla="*/ 519 w 520"/>
                <a:gd name="T37" fmla="*/ 217 h 511"/>
                <a:gd name="T38" fmla="*/ 301 w 520"/>
                <a:gd name="T39" fmla="*/ 0 h 511"/>
                <a:gd name="T40" fmla="*/ 0 w 520"/>
                <a:gd name="T41" fmla="*/ 292 h 511"/>
                <a:gd name="T42" fmla="*/ 34 w 520"/>
                <a:gd name="T43" fmla="*/ 334 h 511"/>
                <a:gd name="T44" fmla="*/ 301 w 520"/>
                <a:gd name="T45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0" h="511">
                  <a:moveTo>
                    <a:pt x="301" y="75"/>
                  </a:moveTo>
                  <a:lnTo>
                    <a:pt x="444" y="217"/>
                  </a:lnTo>
                  <a:lnTo>
                    <a:pt x="394" y="267"/>
                  </a:lnTo>
                  <a:lnTo>
                    <a:pt x="327" y="200"/>
                  </a:lnTo>
                  <a:lnTo>
                    <a:pt x="301" y="225"/>
                  </a:lnTo>
                  <a:lnTo>
                    <a:pt x="368" y="292"/>
                  </a:lnTo>
                  <a:lnTo>
                    <a:pt x="335" y="326"/>
                  </a:lnTo>
                  <a:lnTo>
                    <a:pt x="293" y="275"/>
                  </a:lnTo>
                  <a:lnTo>
                    <a:pt x="268" y="309"/>
                  </a:lnTo>
                  <a:lnTo>
                    <a:pt x="310" y="351"/>
                  </a:lnTo>
                  <a:lnTo>
                    <a:pt x="268" y="393"/>
                  </a:lnTo>
                  <a:lnTo>
                    <a:pt x="201" y="326"/>
                  </a:lnTo>
                  <a:lnTo>
                    <a:pt x="168" y="351"/>
                  </a:lnTo>
                  <a:lnTo>
                    <a:pt x="243" y="418"/>
                  </a:lnTo>
                  <a:lnTo>
                    <a:pt x="209" y="443"/>
                  </a:lnTo>
                  <a:lnTo>
                    <a:pt x="168" y="401"/>
                  </a:lnTo>
                  <a:lnTo>
                    <a:pt x="134" y="426"/>
                  </a:lnTo>
                  <a:lnTo>
                    <a:pt x="218" y="510"/>
                  </a:lnTo>
                  <a:lnTo>
                    <a:pt x="519" y="217"/>
                  </a:lnTo>
                  <a:lnTo>
                    <a:pt x="301" y="0"/>
                  </a:lnTo>
                  <a:lnTo>
                    <a:pt x="0" y="292"/>
                  </a:lnTo>
                  <a:lnTo>
                    <a:pt x="34" y="334"/>
                  </a:lnTo>
                  <a:lnTo>
                    <a:pt x="301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420"/>
            <p:cNvSpPr>
              <a:spLocks noChangeArrowheads="1"/>
            </p:cNvSpPr>
            <p:nvPr/>
          </p:nvSpPr>
          <p:spPr bwMode="auto">
            <a:xfrm>
              <a:off x="5743575" y="407352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421"/>
            <p:cNvSpPr>
              <a:spLocks noChangeArrowheads="1"/>
            </p:cNvSpPr>
            <p:nvPr/>
          </p:nvSpPr>
          <p:spPr bwMode="auto">
            <a:xfrm>
              <a:off x="5427663" y="4229099"/>
              <a:ext cx="204787" cy="204788"/>
            </a:xfrm>
            <a:custGeom>
              <a:avLst/>
              <a:gdLst>
                <a:gd name="T0" fmla="*/ 451 w 569"/>
                <a:gd name="T1" fmla="*/ 158 h 569"/>
                <a:gd name="T2" fmla="*/ 501 w 569"/>
                <a:gd name="T3" fmla="*/ 209 h 569"/>
                <a:gd name="T4" fmla="*/ 468 w 569"/>
                <a:gd name="T5" fmla="*/ 251 h 569"/>
                <a:gd name="T6" fmla="*/ 393 w 569"/>
                <a:gd name="T7" fmla="*/ 175 h 569"/>
                <a:gd name="T8" fmla="*/ 368 w 569"/>
                <a:gd name="T9" fmla="*/ 200 h 569"/>
                <a:gd name="T10" fmla="*/ 443 w 569"/>
                <a:gd name="T11" fmla="*/ 275 h 569"/>
                <a:gd name="T12" fmla="*/ 409 w 569"/>
                <a:gd name="T13" fmla="*/ 309 h 569"/>
                <a:gd name="T14" fmla="*/ 359 w 569"/>
                <a:gd name="T15" fmla="*/ 251 h 569"/>
                <a:gd name="T16" fmla="*/ 334 w 569"/>
                <a:gd name="T17" fmla="*/ 284 h 569"/>
                <a:gd name="T18" fmla="*/ 384 w 569"/>
                <a:gd name="T19" fmla="*/ 334 h 569"/>
                <a:gd name="T20" fmla="*/ 342 w 569"/>
                <a:gd name="T21" fmla="*/ 376 h 569"/>
                <a:gd name="T22" fmla="*/ 267 w 569"/>
                <a:gd name="T23" fmla="*/ 301 h 569"/>
                <a:gd name="T24" fmla="*/ 234 w 569"/>
                <a:gd name="T25" fmla="*/ 326 h 569"/>
                <a:gd name="T26" fmla="*/ 309 w 569"/>
                <a:gd name="T27" fmla="*/ 401 h 569"/>
                <a:gd name="T28" fmla="*/ 284 w 569"/>
                <a:gd name="T29" fmla="*/ 434 h 569"/>
                <a:gd name="T30" fmla="*/ 234 w 569"/>
                <a:gd name="T31" fmla="*/ 376 h 569"/>
                <a:gd name="T32" fmla="*/ 200 w 569"/>
                <a:gd name="T33" fmla="*/ 409 h 569"/>
                <a:gd name="T34" fmla="*/ 250 w 569"/>
                <a:gd name="T35" fmla="*/ 459 h 569"/>
                <a:gd name="T36" fmla="*/ 217 w 569"/>
                <a:gd name="T37" fmla="*/ 493 h 569"/>
                <a:gd name="T38" fmla="*/ 75 w 569"/>
                <a:gd name="T39" fmla="*/ 351 h 569"/>
                <a:gd name="T40" fmla="*/ 393 w 569"/>
                <a:gd name="T41" fmla="*/ 41 h 569"/>
                <a:gd name="T42" fmla="*/ 351 w 569"/>
                <a:gd name="T43" fmla="*/ 0 h 569"/>
                <a:gd name="T44" fmla="*/ 0 w 569"/>
                <a:gd name="T45" fmla="*/ 351 h 569"/>
                <a:gd name="T46" fmla="*/ 217 w 569"/>
                <a:gd name="T47" fmla="*/ 568 h 569"/>
                <a:gd name="T48" fmla="*/ 568 w 569"/>
                <a:gd name="T49" fmla="*/ 225 h 569"/>
                <a:gd name="T50" fmla="*/ 484 w 569"/>
                <a:gd name="T51" fmla="*/ 133 h 569"/>
                <a:gd name="T52" fmla="*/ 451 w 569"/>
                <a:gd name="T53" fmla="*/ 158 h 569"/>
                <a:gd name="T54" fmla="*/ 451 w 569"/>
                <a:gd name="T55" fmla="*/ 158 h 569"/>
                <a:gd name="T56" fmla="*/ 451 w 569"/>
                <a:gd name="T57" fmla="*/ 158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9" h="569">
                  <a:moveTo>
                    <a:pt x="451" y="158"/>
                  </a:moveTo>
                  <a:lnTo>
                    <a:pt x="501" y="209"/>
                  </a:lnTo>
                  <a:lnTo>
                    <a:pt x="468" y="251"/>
                  </a:lnTo>
                  <a:lnTo>
                    <a:pt x="393" y="175"/>
                  </a:lnTo>
                  <a:lnTo>
                    <a:pt x="368" y="200"/>
                  </a:lnTo>
                  <a:lnTo>
                    <a:pt x="443" y="275"/>
                  </a:lnTo>
                  <a:lnTo>
                    <a:pt x="409" y="309"/>
                  </a:lnTo>
                  <a:lnTo>
                    <a:pt x="359" y="251"/>
                  </a:lnTo>
                  <a:lnTo>
                    <a:pt x="334" y="284"/>
                  </a:lnTo>
                  <a:lnTo>
                    <a:pt x="384" y="334"/>
                  </a:lnTo>
                  <a:lnTo>
                    <a:pt x="342" y="376"/>
                  </a:lnTo>
                  <a:lnTo>
                    <a:pt x="267" y="301"/>
                  </a:lnTo>
                  <a:lnTo>
                    <a:pt x="234" y="326"/>
                  </a:lnTo>
                  <a:lnTo>
                    <a:pt x="309" y="401"/>
                  </a:lnTo>
                  <a:lnTo>
                    <a:pt x="284" y="434"/>
                  </a:lnTo>
                  <a:lnTo>
                    <a:pt x="234" y="376"/>
                  </a:lnTo>
                  <a:lnTo>
                    <a:pt x="200" y="409"/>
                  </a:lnTo>
                  <a:lnTo>
                    <a:pt x="250" y="459"/>
                  </a:lnTo>
                  <a:lnTo>
                    <a:pt x="217" y="493"/>
                  </a:lnTo>
                  <a:lnTo>
                    <a:pt x="75" y="351"/>
                  </a:lnTo>
                  <a:lnTo>
                    <a:pt x="393" y="41"/>
                  </a:lnTo>
                  <a:lnTo>
                    <a:pt x="351" y="0"/>
                  </a:lnTo>
                  <a:lnTo>
                    <a:pt x="0" y="351"/>
                  </a:lnTo>
                  <a:lnTo>
                    <a:pt x="217" y="568"/>
                  </a:lnTo>
                  <a:lnTo>
                    <a:pt x="568" y="225"/>
                  </a:lnTo>
                  <a:lnTo>
                    <a:pt x="484" y="133"/>
                  </a:lnTo>
                  <a:lnTo>
                    <a:pt x="451" y="158"/>
                  </a:lnTo>
                  <a:close/>
                  <a:moveTo>
                    <a:pt x="451" y="158"/>
                  </a:moveTo>
                  <a:lnTo>
                    <a:pt x="451" y="1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422"/>
            <p:cNvSpPr>
              <a:spLocks noChangeArrowheads="1"/>
            </p:cNvSpPr>
            <p:nvPr/>
          </p:nvSpPr>
          <p:spPr bwMode="auto">
            <a:xfrm>
              <a:off x="5427663" y="4229099"/>
              <a:ext cx="204787" cy="204788"/>
            </a:xfrm>
            <a:custGeom>
              <a:avLst/>
              <a:gdLst>
                <a:gd name="T0" fmla="*/ 451 w 569"/>
                <a:gd name="T1" fmla="*/ 158 h 569"/>
                <a:gd name="T2" fmla="*/ 501 w 569"/>
                <a:gd name="T3" fmla="*/ 209 h 569"/>
                <a:gd name="T4" fmla="*/ 468 w 569"/>
                <a:gd name="T5" fmla="*/ 251 h 569"/>
                <a:gd name="T6" fmla="*/ 393 w 569"/>
                <a:gd name="T7" fmla="*/ 175 h 569"/>
                <a:gd name="T8" fmla="*/ 368 w 569"/>
                <a:gd name="T9" fmla="*/ 200 h 569"/>
                <a:gd name="T10" fmla="*/ 443 w 569"/>
                <a:gd name="T11" fmla="*/ 275 h 569"/>
                <a:gd name="T12" fmla="*/ 409 w 569"/>
                <a:gd name="T13" fmla="*/ 309 h 569"/>
                <a:gd name="T14" fmla="*/ 359 w 569"/>
                <a:gd name="T15" fmla="*/ 251 h 569"/>
                <a:gd name="T16" fmla="*/ 334 w 569"/>
                <a:gd name="T17" fmla="*/ 284 h 569"/>
                <a:gd name="T18" fmla="*/ 384 w 569"/>
                <a:gd name="T19" fmla="*/ 334 h 569"/>
                <a:gd name="T20" fmla="*/ 342 w 569"/>
                <a:gd name="T21" fmla="*/ 376 h 569"/>
                <a:gd name="T22" fmla="*/ 267 w 569"/>
                <a:gd name="T23" fmla="*/ 301 h 569"/>
                <a:gd name="T24" fmla="*/ 234 w 569"/>
                <a:gd name="T25" fmla="*/ 326 h 569"/>
                <a:gd name="T26" fmla="*/ 309 w 569"/>
                <a:gd name="T27" fmla="*/ 401 h 569"/>
                <a:gd name="T28" fmla="*/ 284 w 569"/>
                <a:gd name="T29" fmla="*/ 434 h 569"/>
                <a:gd name="T30" fmla="*/ 234 w 569"/>
                <a:gd name="T31" fmla="*/ 376 h 569"/>
                <a:gd name="T32" fmla="*/ 200 w 569"/>
                <a:gd name="T33" fmla="*/ 409 h 569"/>
                <a:gd name="T34" fmla="*/ 250 w 569"/>
                <a:gd name="T35" fmla="*/ 459 h 569"/>
                <a:gd name="T36" fmla="*/ 217 w 569"/>
                <a:gd name="T37" fmla="*/ 493 h 569"/>
                <a:gd name="T38" fmla="*/ 75 w 569"/>
                <a:gd name="T39" fmla="*/ 351 h 569"/>
                <a:gd name="T40" fmla="*/ 393 w 569"/>
                <a:gd name="T41" fmla="*/ 41 h 569"/>
                <a:gd name="T42" fmla="*/ 351 w 569"/>
                <a:gd name="T43" fmla="*/ 0 h 569"/>
                <a:gd name="T44" fmla="*/ 0 w 569"/>
                <a:gd name="T45" fmla="*/ 351 h 569"/>
                <a:gd name="T46" fmla="*/ 217 w 569"/>
                <a:gd name="T47" fmla="*/ 568 h 569"/>
                <a:gd name="T48" fmla="*/ 568 w 569"/>
                <a:gd name="T49" fmla="*/ 225 h 569"/>
                <a:gd name="T50" fmla="*/ 484 w 569"/>
                <a:gd name="T51" fmla="*/ 133 h 569"/>
                <a:gd name="T52" fmla="*/ 451 w 569"/>
                <a:gd name="T53" fmla="*/ 158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9" h="569">
                  <a:moveTo>
                    <a:pt x="451" y="158"/>
                  </a:moveTo>
                  <a:lnTo>
                    <a:pt x="501" y="209"/>
                  </a:lnTo>
                  <a:lnTo>
                    <a:pt x="468" y="251"/>
                  </a:lnTo>
                  <a:lnTo>
                    <a:pt x="393" y="175"/>
                  </a:lnTo>
                  <a:lnTo>
                    <a:pt x="368" y="200"/>
                  </a:lnTo>
                  <a:lnTo>
                    <a:pt x="443" y="275"/>
                  </a:lnTo>
                  <a:lnTo>
                    <a:pt x="409" y="309"/>
                  </a:lnTo>
                  <a:lnTo>
                    <a:pt x="359" y="251"/>
                  </a:lnTo>
                  <a:lnTo>
                    <a:pt x="334" y="284"/>
                  </a:lnTo>
                  <a:lnTo>
                    <a:pt x="384" y="334"/>
                  </a:lnTo>
                  <a:lnTo>
                    <a:pt x="342" y="376"/>
                  </a:lnTo>
                  <a:lnTo>
                    <a:pt x="267" y="301"/>
                  </a:lnTo>
                  <a:lnTo>
                    <a:pt x="234" y="326"/>
                  </a:lnTo>
                  <a:lnTo>
                    <a:pt x="309" y="401"/>
                  </a:lnTo>
                  <a:lnTo>
                    <a:pt x="284" y="434"/>
                  </a:lnTo>
                  <a:lnTo>
                    <a:pt x="234" y="376"/>
                  </a:lnTo>
                  <a:lnTo>
                    <a:pt x="200" y="409"/>
                  </a:lnTo>
                  <a:lnTo>
                    <a:pt x="250" y="459"/>
                  </a:lnTo>
                  <a:lnTo>
                    <a:pt x="217" y="493"/>
                  </a:lnTo>
                  <a:lnTo>
                    <a:pt x="75" y="351"/>
                  </a:lnTo>
                  <a:lnTo>
                    <a:pt x="393" y="41"/>
                  </a:lnTo>
                  <a:lnTo>
                    <a:pt x="351" y="0"/>
                  </a:lnTo>
                  <a:lnTo>
                    <a:pt x="0" y="351"/>
                  </a:lnTo>
                  <a:lnTo>
                    <a:pt x="217" y="568"/>
                  </a:lnTo>
                  <a:lnTo>
                    <a:pt x="568" y="225"/>
                  </a:lnTo>
                  <a:lnTo>
                    <a:pt x="484" y="133"/>
                  </a:lnTo>
                  <a:lnTo>
                    <a:pt x="451" y="1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423"/>
            <p:cNvSpPr>
              <a:spLocks noChangeArrowheads="1"/>
            </p:cNvSpPr>
            <p:nvPr/>
          </p:nvSpPr>
          <p:spPr bwMode="auto">
            <a:xfrm>
              <a:off x="5591175" y="4286249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424"/>
            <p:cNvSpPr>
              <a:spLocks noChangeArrowheads="1"/>
            </p:cNvSpPr>
            <p:nvPr/>
          </p:nvSpPr>
          <p:spPr bwMode="auto">
            <a:xfrm>
              <a:off x="5473700" y="4070349"/>
              <a:ext cx="312738" cy="319088"/>
            </a:xfrm>
            <a:custGeom>
              <a:avLst/>
              <a:gdLst>
                <a:gd name="T0" fmla="*/ 318 w 870"/>
                <a:gd name="T1" fmla="*/ 142 h 887"/>
                <a:gd name="T2" fmla="*/ 167 w 870"/>
                <a:gd name="T3" fmla="*/ 0 h 887"/>
                <a:gd name="T4" fmla="*/ 0 w 870"/>
                <a:gd name="T5" fmla="*/ 167 h 887"/>
                <a:gd name="T6" fmla="*/ 142 w 870"/>
                <a:gd name="T7" fmla="*/ 317 h 887"/>
                <a:gd name="T8" fmla="*/ 594 w 870"/>
                <a:gd name="T9" fmla="*/ 760 h 887"/>
                <a:gd name="T10" fmla="*/ 869 w 870"/>
                <a:gd name="T11" fmla="*/ 886 h 887"/>
                <a:gd name="T12" fmla="*/ 769 w 870"/>
                <a:gd name="T13" fmla="*/ 601 h 887"/>
                <a:gd name="T14" fmla="*/ 318 w 870"/>
                <a:gd name="T15" fmla="*/ 142 h 887"/>
                <a:gd name="T16" fmla="*/ 117 w 870"/>
                <a:gd name="T17" fmla="*/ 225 h 887"/>
                <a:gd name="T18" fmla="*/ 58 w 870"/>
                <a:gd name="T19" fmla="*/ 167 h 887"/>
                <a:gd name="T20" fmla="*/ 167 w 870"/>
                <a:gd name="T21" fmla="*/ 58 h 887"/>
                <a:gd name="T22" fmla="*/ 226 w 870"/>
                <a:gd name="T23" fmla="*/ 116 h 887"/>
                <a:gd name="T24" fmla="*/ 117 w 870"/>
                <a:gd name="T25" fmla="*/ 225 h 887"/>
                <a:gd name="T26" fmla="*/ 769 w 870"/>
                <a:gd name="T27" fmla="*/ 819 h 887"/>
                <a:gd name="T28" fmla="*/ 610 w 870"/>
                <a:gd name="T29" fmla="*/ 744 h 887"/>
                <a:gd name="T30" fmla="*/ 594 w 870"/>
                <a:gd name="T31" fmla="*/ 727 h 887"/>
                <a:gd name="T32" fmla="*/ 677 w 870"/>
                <a:gd name="T33" fmla="*/ 735 h 887"/>
                <a:gd name="T34" fmla="*/ 669 w 870"/>
                <a:gd name="T35" fmla="*/ 668 h 887"/>
                <a:gd name="T36" fmla="*/ 736 w 870"/>
                <a:gd name="T37" fmla="*/ 677 h 887"/>
                <a:gd name="T38" fmla="*/ 736 w 870"/>
                <a:gd name="T39" fmla="*/ 593 h 887"/>
                <a:gd name="T40" fmla="*/ 752 w 870"/>
                <a:gd name="T41" fmla="*/ 610 h 887"/>
                <a:gd name="T42" fmla="*/ 811 w 870"/>
                <a:gd name="T43" fmla="*/ 769 h 887"/>
                <a:gd name="T44" fmla="*/ 769 w 870"/>
                <a:gd name="T45" fmla="*/ 819 h 887"/>
                <a:gd name="T46" fmla="*/ 769 w 870"/>
                <a:gd name="T47" fmla="*/ 819 h 887"/>
                <a:gd name="T48" fmla="*/ 769 w 870"/>
                <a:gd name="T49" fmla="*/ 819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0" h="887">
                  <a:moveTo>
                    <a:pt x="318" y="142"/>
                  </a:moveTo>
                  <a:lnTo>
                    <a:pt x="167" y="0"/>
                  </a:lnTo>
                  <a:lnTo>
                    <a:pt x="0" y="167"/>
                  </a:lnTo>
                  <a:lnTo>
                    <a:pt x="142" y="317"/>
                  </a:lnTo>
                  <a:lnTo>
                    <a:pt x="594" y="760"/>
                  </a:lnTo>
                  <a:lnTo>
                    <a:pt x="869" y="886"/>
                  </a:lnTo>
                  <a:lnTo>
                    <a:pt x="769" y="601"/>
                  </a:lnTo>
                  <a:lnTo>
                    <a:pt x="318" y="142"/>
                  </a:lnTo>
                  <a:close/>
                  <a:moveTo>
                    <a:pt x="117" y="225"/>
                  </a:moveTo>
                  <a:lnTo>
                    <a:pt x="58" y="167"/>
                  </a:lnTo>
                  <a:lnTo>
                    <a:pt x="167" y="58"/>
                  </a:lnTo>
                  <a:lnTo>
                    <a:pt x="226" y="116"/>
                  </a:lnTo>
                  <a:lnTo>
                    <a:pt x="117" y="225"/>
                  </a:lnTo>
                  <a:close/>
                  <a:moveTo>
                    <a:pt x="769" y="819"/>
                  </a:moveTo>
                  <a:lnTo>
                    <a:pt x="610" y="744"/>
                  </a:lnTo>
                  <a:lnTo>
                    <a:pt x="594" y="727"/>
                  </a:lnTo>
                  <a:lnTo>
                    <a:pt x="677" y="735"/>
                  </a:lnTo>
                  <a:lnTo>
                    <a:pt x="669" y="668"/>
                  </a:lnTo>
                  <a:lnTo>
                    <a:pt x="736" y="677"/>
                  </a:lnTo>
                  <a:lnTo>
                    <a:pt x="736" y="593"/>
                  </a:lnTo>
                  <a:lnTo>
                    <a:pt x="752" y="610"/>
                  </a:lnTo>
                  <a:lnTo>
                    <a:pt x="811" y="769"/>
                  </a:lnTo>
                  <a:lnTo>
                    <a:pt x="769" y="819"/>
                  </a:lnTo>
                  <a:close/>
                  <a:moveTo>
                    <a:pt x="769" y="819"/>
                  </a:moveTo>
                  <a:lnTo>
                    <a:pt x="769" y="81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425"/>
            <p:cNvSpPr>
              <a:spLocks noChangeArrowheads="1"/>
            </p:cNvSpPr>
            <p:nvPr/>
          </p:nvSpPr>
          <p:spPr bwMode="auto">
            <a:xfrm>
              <a:off x="5473700" y="4070349"/>
              <a:ext cx="312738" cy="319088"/>
            </a:xfrm>
            <a:custGeom>
              <a:avLst/>
              <a:gdLst>
                <a:gd name="T0" fmla="*/ 318 w 870"/>
                <a:gd name="T1" fmla="*/ 142 h 887"/>
                <a:gd name="T2" fmla="*/ 318 w 870"/>
                <a:gd name="T3" fmla="*/ 142 h 887"/>
                <a:gd name="T4" fmla="*/ 167 w 870"/>
                <a:gd name="T5" fmla="*/ 0 h 887"/>
                <a:gd name="T6" fmla="*/ 0 w 870"/>
                <a:gd name="T7" fmla="*/ 167 h 887"/>
                <a:gd name="T8" fmla="*/ 142 w 870"/>
                <a:gd name="T9" fmla="*/ 317 h 887"/>
                <a:gd name="T10" fmla="*/ 142 w 870"/>
                <a:gd name="T11" fmla="*/ 317 h 887"/>
                <a:gd name="T12" fmla="*/ 594 w 870"/>
                <a:gd name="T13" fmla="*/ 760 h 887"/>
                <a:gd name="T14" fmla="*/ 869 w 870"/>
                <a:gd name="T15" fmla="*/ 886 h 887"/>
                <a:gd name="T16" fmla="*/ 769 w 870"/>
                <a:gd name="T17" fmla="*/ 601 h 887"/>
                <a:gd name="T18" fmla="*/ 318 w 870"/>
                <a:gd name="T19" fmla="*/ 142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0" h="887">
                  <a:moveTo>
                    <a:pt x="318" y="142"/>
                  </a:moveTo>
                  <a:lnTo>
                    <a:pt x="318" y="142"/>
                  </a:lnTo>
                  <a:lnTo>
                    <a:pt x="167" y="0"/>
                  </a:lnTo>
                  <a:lnTo>
                    <a:pt x="0" y="167"/>
                  </a:lnTo>
                  <a:lnTo>
                    <a:pt x="142" y="317"/>
                  </a:lnTo>
                  <a:lnTo>
                    <a:pt x="142" y="317"/>
                  </a:lnTo>
                  <a:lnTo>
                    <a:pt x="594" y="760"/>
                  </a:lnTo>
                  <a:lnTo>
                    <a:pt x="869" y="886"/>
                  </a:lnTo>
                  <a:lnTo>
                    <a:pt x="769" y="601"/>
                  </a:lnTo>
                  <a:lnTo>
                    <a:pt x="318" y="1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426"/>
            <p:cNvSpPr>
              <a:spLocks noChangeArrowheads="1"/>
            </p:cNvSpPr>
            <p:nvPr/>
          </p:nvSpPr>
          <p:spPr bwMode="auto">
            <a:xfrm>
              <a:off x="5494338" y="4090987"/>
              <a:ext cx="60325" cy="60325"/>
            </a:xfrm>
            <a:custGeom>
              <a:avLst/>
              <a:gdLst>
                <a:gd name="T0" fmla="*/ 59 w 169"/>
                <a:gd name="T1" fmla="*/ 167 h 168"/>
                <a:gd name="T2" fmla="*/ 0 w 169"/>
                <a:gd name="T3" fmla="*/ 109 h 168"/>
                <a:gd name="T4" fmla="*/ 109 w 169"/>
                <a:gd name="T5" fmla="*/ 0 h 168"/>
                <a:gd name="T6" fmla="*/ 168 w 169"/>
                <a:gd name="T7" fmla="*/ 58 h 168"/>
                <a:gd name="T8" fmla="*/ 59 w 169"/>
                <a:gd name="T9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59" y="167"/>
                  </a:moveTo>
                  <a:lnTo>
                    <a:pt x="0" y="109"/>
                  </a:lnTo>
                  <a:lnTo>
                    <a:pt x="109" y="0"/>
                  </a:lnTo>
                  <a:lnTo>
                    <a:pt x="168" y="58"/>
                  </a:lnTo>
                  <a:lnTo>
                    <a:pt x="59" y="16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427"/>
            <p:cNvSpPr>
              <a:spLocks noChangeArrowheads="1"/>
            </p:cNvSpPr>
            <p:nvPr/>
          </p:nvSpPr>
          <p:spPr bwMode="auto">
            <a:xfrm>
              <a:off x="5688013" y="4283074"/>
              <a:ext cx="77787" cy="80963"/>
            </a:xfrm>
            <a:custGeom>
              <a:avLst/>
              <a:gdLst>
                <a:gd name="T0" fmla="*/ 175 w 218"/>
                <a:gd name="T1" fmla="*/ 226 h 227"/>
                <a:gd name="T2" fmla="*/ 16 w 218"/>
                <a:gd name="T3" fmla="*/ 151 h 227"/>
                <a:gd name="T4" fmla="*/ 0 w 218"/>
                <a:gd name="T5" fmla="*/ 134 h 227"/>
                <a:gd name="T6" fmla="*/ 83 w 218"/>
                <a:gd name="T7" fmla="*/ 142 h 227"/>
                <a:gd name="T8" fmla="*/ 75 w 218"/>
                <a:gd name="T9" fmla="*/ 75 h 227"/>
                <a:gd name="T10" fmla="*/ 142 w 218"/>
                <a:gd name="T11" fmla="*/ 84 h 227"/>
                <a:gd name="T12" fmla="*/ 142 w 218"/>
                <a:gd name="T13" fmla="*/ 0 h 227"/>
                <a:gd name="T14" fmla="*/ 158 w 218"/>
                <a:gd name="T15" fmla="*/ 17 h 227"/>
                <a:gd name="T16" fmla="*/ 217 w 218"/>
                <a:gd name="T17" fmla="*/ 176 h 227"/>
                <a:gd name="T18" fmla="*/ 175 w 218"/>
                <a:gd name="T19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27">
                  <a:moveTo>
                    <a:pt x="175" y="226"/>
                  </a:moveTo>
                  <a:lnTo>
                    <a:pt x="16" y="151"/>
                  </a:lnTo>
                  <a:lnTo>
                    <a:pt x="0" y="134"/>
                  </a:lnTo>
                  <a:lnTo>
                    <a:pt x="83" y="142"/>
                  </a:lnTo>
                  <a:lnTo>
                    <a:pt x="75" y="75"/>
                  </a:lnTo>
                  <a:lnTo>
                    <a:pt x="142" y="84"/>
                  </a:lnTo>
                  <a:lnTo>
                    <a:pt x="142" y="0"/>
                  </a:lnTo>
                  <a:lnTo>
                    <a:pt x="158" y="17"/>
                  </a:lnTo>
                  <a:lnTo>
                    <a:pt x="217" y="176"/>
                  </a:lnTo>
                  <a:lnTo>
                    <a:pt x="175" y="22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428"/>
            <p:cNvSpPr>
              <a:spLocks noChangeArrowheads="1"/>
            </p:cNvSpPr>
            <p:nvPr/>
          </p:nvSpPr>
          <p:spPr bwMode="auto">
            <a:xfrm>
              <a:off x="5749925" y="436562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8" name="Group 4681"/>
          <p:cNvGrpSpPr>
            <a:grpSpLocks/>
          </p:cNvGrpSpPr>
          <p:nvPr/>
        </p:nvGrpSpPr>
        <p:grpSpPr bwMode="auto">
          <a:xfrm>
            <a:off x="9070999" y="4427167"/>
            <a:ext cx="368204" cy="482600"/>
            <a:chOff x="4576763" y="2300287"/>
            <a:chExt cx="276225" cy="361950"/>
          </a:xfrm>
          <a:solidFill>
            <a:schemeClr val="bg1"/>
          </a:solidFill>
        </p:grpSpPr>
        <p:sp>
          <p:nvSpPr>
            <p:cNvPr id="79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88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9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3006075" y="241509"/>
            <a:ext cx="6179850" cy="661712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/>
            <a:r>
              <a:rPr lang="id-ID" sz="4000" b="1" dirty="0" err="1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Baseline</a:t>
            </a:r>
            <a:r>
              <a:rPr lang="id-ID" sz="4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Model</a:t>
            </a:r>
            <a:endParaRPr lang="id-ID" sz="4000" b="1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flipV="1">
            <a:off x="7975601" y="992372"/>
            <a:ext cx="3420532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Open Sans Light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111225" y="926158"/>
            <a:ext cx="406644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6" grpId="0" animBg="1"/>
      <p:bldP spid="8" grpId="0" animBg="1"/>
      <p:bldP spid="9" grpId="0" animBg="1"/>
      <p:bldP spid="61" grpId="0"/>
      <p:bldP spid="62" grpId="0"/>
      <p:bldP spid="63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98433" y="2165404"/>
            <a:ext cx="1697567" cy="1697567"/>
            <a:chOff x="5459410" y="1699315"/>
            <a:chExt cx="1273180" cy="1273180"/>
          </a:xfrm>
        </p:grpSpPr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18479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5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6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7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11" name="Subtitle 11"/>
          <p:cNvSpPr txBox="1">
            <a:spLocks/>
          </p:cNvSpPr>
          <p:nvPr/>
        </p:nvSpPr>
        <p:spPr bwMode="auto">
          <a:xfrm>
            <a:off x="1414981" y="3788972"/>
            <a:ext cx="7362644" cy="8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480" tIns="59213" rIns="118480" bIns="59213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4790"/>
            <a:r>
              <a:rPr lang="zh-CN" altLang="en-US" sz="4000" dirty="0">
                <a:solidFill>
                  <a:sysClr val="window" lastClr="FFFFFF"/>
                </a:solidFill>
                <a:latin typeface="+mn-lt"/>
              </a:rPr>
              <a:t> </a:t>
            </a:r>
            <a:r>
              <a:rPr lang="en-US" altLang="zh-CN" sz="4000" dirty="0" smtClean="0">
                <a:solidFill>
                  <a:sysClr val="window" lastClr="FFFFFF"/>
                </a:solidFill>
                <a:latin typeface="+mn-lt"/>
              </a:rPr>
              <a:t>Challenge</a:t>
            </a:r>
            <a:endParaRPr lang="en-AU" altLang="zh-CN" sz="4000" dirty="0">
              <a:solidFill>
                <a:sysClr val="window" lastClr="FFFFFF"/>
              </a:solidFill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0" y="0"/>
            <a:ext cx="12238940" cy="6858000"/>
          </a:xfrm>
          <a:prstGeom prst="rect">
            <a:avLst/>
          </a:prstGeom>
        </p:spPr>
      </p:pic>
      <p:sp>
        <p:nvSpPr>
          <p:cNvPr id="16" name="Rectangle 15"/>
          <p:cNvSpPr>
            <a:spLocks noChangeAspect="1"/>
          </p:cNvSpPr>
          <p:nvPr/>
        </p:nvSpPr>
        <p:spPr>
          <a:xfrm rot="5400000">
            <a:off x="2643531" y="-2690469"/>
            <a:ext cx="6858001" cy="122389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6" tIns="60932" rIns="121866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3005309" y="-2341106"/>
            <a:ext cx="6528725" cy="6310768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chemeClr val="tx2">
                  <a:lumMod val="75000"/>
                </a:schemeClr>
              </a:gs>
              <a:gs pos="58000">
                <a:schemeClr val="accent6">
                  <a:lumMod val="75000"/>
                  <a:alpha val="0"/>
                </a:schemeClr>
              </a:gs>
              <a:gs pos="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480" tIns="59213" rIns="118480" bIns="59213" spcCol="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91403" y="2086214"/>
            <a:ext cx="1273175" cy="1273175"/>
            <a:chOff x="5459410" y="1699315"/>
            <a:chExt cx="1273180" cy="1273180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886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20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2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24" name="Title 10"/>
          <p:cNvSpPr txBox="1">
            <a:spLocks/>
          </p:cNvSpPr>
          <p:nvPr/>
        </p:nvSpPr>
        <p:spPr bwMode="auto">
          <a:xfrm>
            <a:off x="1500530" y="1227854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>
                <a:solidFill>
                  <a:sysClr val="window" lastClr="FFFFFF"/>
                </a:solidFill>
              </a:rPr>
              <a:t>PART 5</a:t>
            </a:r>
            <a:endParaRPr lang="en-AU" altLang="zh-CN" sz="6000" dirty="0">
              <a:solidFill>
                <a:sysClr val="window" lastClr="FFFFFF"/>
              </a:solidFill>
            </a:endParaRPr>
          </a:p>
        </p:txBody>
      </p:sp>
      <p:sp>
        <p:nvSpPr>
          <p:cNvPr id="25" name="Subtitle 11"/>
          <p:cNvSpPr txBox="1">
            <a:spLocks/>
          </p:cNvSpPr>
          <p:nvPr/>
        </p:nvSpPr>
        <p:spPr bwMode="auto">
          <a:xfrm>
            <a:off x="4119465" y="4496535"/>
            <a:ext cx="4046340" cy="83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8615"/>
            <a:r>
              <a:rPr lang="en-AU" altLang="zh-CN" sz="4400">
                <a:solidFill>
                  <a:sysClr val="window" lastClr="FFFFFF"/>
                </a:solidFill>
              </a:rPr>
              <a:t>Advanced Model</a:t>
            </a:r>
            <a:endParaRPr lang="en-AU" altLang="zh-CN" sz="44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25348"/>
            <a:ext cx="12192000" cy="3194086"/>
          </a:xfrm>
        </p:spPr>
      </p:pic>
      <p:sp>
        <p:nvSpPr>
          <p:cNvPr id="35" name="Rectangle 34"/>
          <p:cNvSpPr/>
          <p:nvPr/>
        </p:nvSpPr>
        <p:spPr>
          <a:xfrm>
            <a:off x="-7981" y="1925348"/>
            <a:ext cx="12188828" cy="31582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31915" y="425169"/>
            <a:ext cx="6179850" cy="782699"/>
            <a:chOff x="5988388" y="483017"/>
            <a:chExt cx="12359700" cy="1565397"/>
          </a:xfrm>
        </p:grpSpPr>
        <p:sp>
          <p:nvSpPr>
            <p:cNvPr id="8" name="TextBox 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Model </a:t>
              </a:r>
              <a:r>
                <a:rPr lang="en-US" altLang="zh-CN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39512" y="1956976"/>
              <a:ext cx="9827218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192171" y="2200203"/>
            <a:ext cx="2653640" cy="2326158"/>
            <a:chOff x="19125866" y="4732384"/>
            <a:chExt cx="5254957" cy="4652316"/>
          </a:xfrm>
        </p:grpSpPr>
        <p:sp>
          <p:nvSpPr>
            <p:cNvPr id="25" name="TextBox 30"/>
            <p:cNvSpPr txBox="1">
              <a:spLocks noChangeArrowheads="1"/>
            </p:cNvSpPr>
            <p:nvPr/>
          </p:nvSpPr>
          <p:spPr bwMode="auto">
            <a:xfrm>
              <a:off x="19247117" y="6245380"/>
              <a:ext cx="5133706" cy="313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r>
                <a:rPr lang="en-US" altLang="zh-CN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Use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fully-developed dec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is</a:t>
              </a:r>
              <a:r>
                <a:rPr 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ion </a:t>
              </a:r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trees as base learners. This time build trees sequentially: each tree is fitted on the residual given by the previous prediction. </a:t>
              </a:r>
            </a:p>
          </p:txBody>
        </p:sp>
        <p:sp>
          <p:nvSpPr>
            <p:cNvPr id="28" name="TextBox 31"/>
            <p:cNvSpPr txBox="1">
              <a:spLocks noChangeArrowheads="1"/>
            </p:cNvSpPr>
            <p:nvPr/>
          </p:nvSpPr>
          <p:spPr bwMode="auto">
            <a:xfrm>
              <a:off x="19125866" y="4732384"/>
              <a:ext cx="525495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id-ID" sz="24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Gradient</a:t>
              </a:r>
              <a:r>
                <a:rPr lang="id-ID" sz="24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id-ID" sz="24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Boosting</a:t>
              </a:r>
              <a:endParaRPr lang="id-ID" sz="2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562989" y="6076738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23940" y="2146770"/>
            <a:ext cx="2690188" cy="2394862"/>
            <a:chOff x="346258" y="4418733"/>
            <a:chExt cx="5380376" cy="4789724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5433682" y="4525599"/>
              <a:ext cx="0" cy="35647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30"/>
            <p:cNvSpPr txBox="1">
              <a:spLocks noChangeArrowheads="1"/>
            </p:cNvSpPr>
            <p:nvPr/>
          </p:nvSpPr>
          <p:spPr bwMode="auto">
            <a:xfrm>
              <a:off x="1154428" y="5822915"/>
              <a:ext cx="4145216" cy="3385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endParaRPr lang="en-US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Housing </a:t>
              </a:r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Price as target variable, all the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other features </a:t>
              </a:r>
              <a:r>
                <a:rPr 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int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ro</a:t>
              </a:r>
              <a:r>
                <a:rPr 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duced </a:t>
              </a:r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in section 3 as predictors.</a:t>
              </a:r>
              <a:r>
                <a:rPr lang="en-US" sz="12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/>
              </a:r>
              <a:br>
                <a:rPr lang="en-US" sz="12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</a:br>
              <a:endParaRPr lang="en-US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7" name="TextBox 31"/>
            <p:cNvSpPr txBox="1">
              <a:spLocks noChangeArrowheads="1"/>
            </p:cNvSpPr>
            <p:nvPr/>
          </p:nvSpPr>
          <p:spPr bwMode="auto">
            <a:xfrm>
              <a:off x="346258" y="4418733"/>
              <a:ext cx="5380376" cy="166199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id-ID" sz="24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Mu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l</a:t>
              </a:r>
              <a:r>
                <a:rPr lang="id-ID" sz="24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tiple</a:t>
              </a:r>
              <a:r>
                <a:rPr lang="id-ID" sz="24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Linear </a:t>
              </a:r>
              <a:r>
                <a:rPr lang="id-ID" sz="24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Regr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e</a:t>
              </a:r>
              <a:r>
                <a:rPr lang="id-ID" sz="24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ssion</a:t>
              </a:r>
              <a:endParaRPr lang="id-ID" sz="2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1729969" y="6047811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95622" y="2146770"/>
            <a:ext cx="2548516" cy="2173387"/>
            <a:chOff x="9730591" y="4529906"/>
            <a:chExt cx="4702934" cy="4346774"/>
          </a:xfrm>
        </p:grpSpPr>
        <p:sp>
          <p:nvSpPr>
            <p:cNvPr id="86" name="TextBox 30"/>
            <p:cNvSpPr txBox="1">
              <a:spLocks noChangeArrowheads="1"/>
            </p:cNvSpPr>
            <p:nvPr/>
          </p:nvSpPr>
          <p:spPr bwMode="auto">
            <a:xfrm>
              <a:off x="10341450" y="6229802"/>
              <a:ext cx="4010741" cy="2646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Fits base learners on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boostra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ed</a:t>
              </a:r>
              <a:r>
                <a:rPr 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training data, averaging each individual predictions to reach a final prediction. </a:t>
              </a:r>
            </a:p>
          </p:txBody>
        </p:sp>
        <p:sp>
          <p:nvSpPr>
            <p:cNvPr id="91" name="TextBox 31"/>
            <p:cNvSpPr txBox="1">
              <a:spLocks noChangeArrowheads="1"/>
            </p:cNvSpPr>
            <p:nvPr/>
          </p:nvSpPr>
          <p:spPr bwMode="auto">
            <a:xfrm>
              <a:off x="9730591" y="4589804"/>
              <a:ext cx="4702934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id-ID" sz="28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Bagging</a:t>
              </a:r>
              <a:endParaRPr lang="id-ID" sz="2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0614997" y="6072431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4433524" y="4529906"/>
              <a:ext cx="0" cy="35647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655989" y="2146770"/>
            <a:ext cx="2597411" cy="2633916"/>
            <a:chOff x="14507762" y="4529906"/>
            <a:chExt cx="4602785" cy="5267829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8860285" y="4529906"/>
              <a:ext cx="0" cy="35647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30"/>
            <p:cNvSpPr txBox="1">
              <a:spLocks noChangeArrowheads="1"/>
            </p:cNvSpPr>
            <p:nvPr/>
          </p:nvSpPr>
          <p:spPr bwMode="auto">
            <a:xfrm>
              <a:off x="14795813" y="6165973"/>
              <a:ext cx="4314734" cy="3631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Build fully-developed </a:t>
              </a:r>
              <a:r>
                <a:rPr 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dec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i</a:t>
              </a:r>
              <a:r>
                <a:rPr 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sion </a:t>
              </a:r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trees on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boostra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ed</a:t>
              </a:r>
              <a:r>
                <a:rPr lang="en-US" sz="16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training </a:t>
              </a:r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data, averaging each individual prediction to improve the predictive accuracy and control over-fitting. </a:t>
              </a:r>
            </a:p>
          </p:txBody>
        </p: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14507762" y="4675594"/>
              <a:ext cx="4277940" cy="9233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4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Random Forest</a:t>
              </a:r>
              <a:endParaRPr lang="id-ID" sz="2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5156572" y="6052118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97769" y="2176719"/>
            <a:ext cx="2084846" cy="2151792"/>
            <a:chOff x="5700518" y="4525599"/>
            <a:chExt cx="4169692" cy="430358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9870210" y="4525599"/>
              <a:ext cx="0" cy="35647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30"/>
            <p:cNvSpPr txBox="1">
              <a:spLocks noChangeArrowheads="1"/>
            </p:cNvSpPr>
            <p:nvPr/>
          </p:nvSpPr>
          <p:spPr bwMode="auto">
            <a:xfrm>
              <a:off x="5770774" y="6182305"/>
              <a:ext cx="4009816" cy="2646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Add L1 norm regularization to Multiple Linear Regression model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to reduce over-fitting. </a:t>
              </a:r>
            </a:p>
          </p:txBody>
        </p:sp>
        <p:sp>
          <p:nvSpPr>
            <p:cNvPr id="89" name="TextBox 31"/>
            <p:cNvSpPr txBox="1">
              <a:spLocks noChangeArrowheads="1"/>
            </p:cNvSpPr>
            <p:nvPr/>
          </p:nvSpPr>
          <p:spPr bwMode="auto">
            <a:xfrm>
              <a:off x="5700518" y="4548761"/>
              <a:ext cx="3531534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id-ID" sz="28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Lasso</a:t>
              </a:r>
              <a:endParaRPr lang="id-ID" sz="2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136386" y="6072431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0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935157" y="2420466"/>
            <a:ext cx="773349" cy="773550"/>
            <a:chOff x="5222775" y="1833299"/>
            <a:chExt cx="618294" cy="618294"/>
          </a:xfrm>
        </p:grpSpPr>
        <p:sp>
          <p:nvSpPr>
            <p:cNvPr id="22" name="Oval 21"/>
            <p:cNvSpPr/>
            <p:nvPr/>
          </p:nvSpPr>
          <p:spPr>
            <a:xfrm>
              <a:off x="5222775" y="1833299"/>
              <a:ext cx="618294" cy="6182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10" tIns="22855" rIns="45710" bIns="22855" rtlCol="0" anchor="ctr"/>
            <a:lstStyle/>
            <a:p>
              <a:pPr algn="ctr"/>
              <a:endParaRPr lang="en-US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83586" y="1856521"/>
              <a:ext cx="436880" cy="430499"/>
            </a:xfrm>
            <a:prstGeom prst="rect">
              <a:avLst/>
            </a:prstGeom>
            <a:noFill/>
          </p:spPr>
          <p:txBody>
            <a:bodyPr wrap="square" lIns="45710" tIns="22855" rIns="45710" bIns="22855" rtlCol="0">
              <a:spAutoFit/>
            </a:bodyPr>
            <a:lstStyle/>
            <a:p>
              <a:pPr algn="ctr"/>
              <a:r>
                <a:rPr lang="tr-TR" sz="3200" dirty="0">
                  <a:solidFill>
                    <a:schemeClr val="bg1"/>
                  </a:solidFill>
                  <a:latin typeface="Sosa Regular"/>
                  <a:cs typeface="Sosa Regular"/>
                </a:rPr>
                <a:t>Ý</a:t>
              </a:r>
              <a:endParaRPr lang="en-US" sz="32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" name="Freeform 1"/>
          <p:cNvSpPr>
            <a:spLocks noChangeArrowheads="1"/>
          </p:cNvSpPr>
          <p:nvPr/>
        </p:nvSpPr>
        <p:spPr bwMode="auto">
          <a:xfrm rot="5400000">
            <a:off x="9239145" y="1882769"/>
            <a:ext cx="1376296" cy="1616905"/>
          </a:xfrm>
          <a:custGeom>
            <a:avLst/>
            <a:gdLst>
              <a:gd name="T0" fmla="*/ 1782 w 2658"/>
              <a:gd name="T1" fmla="*/ 0 h 2470"/>
              <a:gd name="T2" fmla="*/ 1782 w 2658"/>
              <a:gd name="T3" fmla="*/ 0 h 2470"/>
              <a:gd name="T4" fmla="*/ 1782 w 2658"/>
              <a:gd name="T5" fmla="*/ 438 h 2470"/>
              <a:gd name="T6" fmla="*/ 1469 w 2658"/>
              <a:gd name="T7" fmla="*/ 438 h 2470"/>
              <a:gd name="T8" fmla="*/ 375 w 2658"/>
              <a:gd name="T9" fmla="*/ 1219 h 2470"/>
              <a:gd name="T10" fmla="*/ 1469 w 2658"/>
              <a:gd name="T11" fmla="*/ 2032 h 2470"/>
              <a:gd name="T12" fmla="*/ 2188 w 2658"/>
              <a:gd name="T13" fmla="*/ 2032 h 2470"/>
              <a:gd name="T14" fmla="*/ 2188 w 2658"/>
              <a:gd name="T15" fmla="*/ 2469 h 2470"/>
              <a:gd name="T16" fmla="*/ 2657 w 2658"/>
              <a:gd name="T17" fmla="*/ 2469 h 2470"/>
              <a:gd name="T18" fmla="*/ 1500 w 2658"/>
              <a:gd name="T19" fmla="*/ 2469 h 2470"/>
              <a:gd name="T20" fmla="*/ 0 w 2658"/>
              <a:gd name="T21" fmla="*/ 1219 h 2470"/>
              <a:gd name="T22" fmla="*/ 1469 w 2658"/>
              <a:gd name="T23" fmla="*/ 0 h 2470"/>
              <a:gd name="T24" fmla="*/ 1782 w 2658"/>
              <a:gd name="T25" fmla="*/ 0 h 2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58" h="2470">
                <a:moveTo>
                  <a:pt x="1782" y="0"/>
                </a:moveTo>
                <a:lnTo>
                  <a:pt x="1782" y="0"/>
                </a:lnTo>
                <a:cubicBezTo>
                  <a:pt x="1782" y="438"/>
                  <a:pt x="1782" y="438"/>
                  <a:pt x="1782" y="438"/>
                </a:cubicBezTo>
                <a:cubicBezTo>
                  <a:pt x="1469" y="438"/>
                  <a:pt x="1469" y="438"/>
                  <a:pt x="1469" y="438"/>
                </a:cubicBezTo>
                <a:cubicBezTo>
                  <a:pt x="688" y="438"/>
                  <a:pt x="375" y="781"/>
                  <a:pt x="375" y="1219"/>
                </a:cubicBezTo>
                <a:cubicBezTo>
                  <a:pt x="375" y="1719"/>
                  <a:pt x="719" y="2032"/>
                  <a:pt x="1469" y="2032"/>
                </a:cubicBezTo>
                <a:cubicBezTo>
                  <a:pt x="2188" y="2032"/>
                  <a:pt x="2188" y="2032"/>
                  <a:pt x="2188" y="2032"/>
                </a:cubicBezTo>
                <a:cubicBezTo>
                  <a:pt x="2188" y="2469"/>
                  <a:pt x="2188" y="2469"/>
                  <a:pt x="2188" y="2469"/>
                </a:cubicBezTo>
                <a:cubicBezTo>
                  <a:pt x="2657" y="2469"/>
                  <a:pt x="2657" y="2469"/>
                  <a:pt x="2657" y="2469"/>
                </a:cubicBezTo>
                <a:cubicBezTo>
                  <a:pt x="1500" y="2469"/>
                  <a:pt x="1500" y="2469"/>
                  <a:pt x="1500" y="2469"/>
                </a:cubicBezTo>
                <a:cubicBezTo>
                  <a:pt x="438" y="2469"/>
                  <a:pt x="0" y="1938"/>
                  <a:pt x="0" y="1219"/>
                </a:cubicBezTo>
                <a:cubicBezTo>
                  <a:pt x="0" y="532"/>
                  <a:pt x="407" y="0"/>
                  <a:pt x="1469" y="0"/>
                </a:cubicBezTo>
                <a:lnTo>
                  <a:pt x="1782" y="0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93" tIns="60946" rIns="121893" bIns="60946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7" name="Freeform 2"/>
          <p:cNvSpPr>
            <a:spLocks noChangeArrowheads="1"/>
          </p:cNvSpPr>
          <p:nvPr/>
        </p:nvSpPr>
        <p:spPr bwMode="auto">
          <a:xfrm rot="5400000">
            <a:off x="8043188" y="2905124"/>
            <a:ext cx="1132078" cy="1596694"/>
          </a:xfrm>
          <a:custGeom>
            <a:avLst/>
            <a:gdLst>
              <a:gd name="T0" fmla="*/ 750 w 2187"/>
              <a:gd name="T1" fmla="*/ 0 h 2438"/>
              <a:gd name="T2" fmla="*/ 750 w 2187"/>
              <a:gd name="T3" fmla="*/ 0 h 2438"/>
              <a:gd name="T4" fmla="*/ 2186 w 2187"/>
              <a:gd name="T5" fmla="*/ 1187 h 2438"/>
              <a:gd name="T6" fmla="*/ 719 w 2187"/>
              <a:gd name="T7" fmla="*/ 2437 h 2438"/>
              <a:gd name="T8" fmla="*/ 0 w 2187"/>
              <a:gd name="T9" fmla="*/ 2437 h 2438"/>
              <a:gd name="T10" fmla="*/ 469 w 2187"/>
              <a:gd name="T11" fmla="*/ 2437 h 2438"/>
              <a:gd name="T12" fmla="*/ 469 w 2187"/>
              <a:gd name="T13" fmla="*/ 2031 h 2438"/>
              <a:gd name="T14" fmla="*/ 750 w 2187"/>
              <a:gd name="T15" fmla="*/ 2031 h 2438"/>
              <a:gd name="T16" fmla="*/ 1843 w 2187"/>
              <a:gd name="T17" fmla="*/ 1218 h 2438"/>
              <a:gd name="T18" fmla="*/ 750 w 2187"/>
              <a:gd name="T19" fmla="*/ 437 h 2438"/>
              <a:gd name="T20" fmla="*/ 469 w 2187"/>
              <a:gd name="T21" fmla="*/ 437 h 2438"/>
              <a:gd name="T22" fmla="*/ 0 w 2187"/>
              <a:gd name="T23" fmla="*/ 437 h 2438"/>
              <a:gd name="T24" fmla="*/ 0 w 2187"/>
              <a:gd name="T25" fmla="*/ 0 h 2438"/>
              <a:gd name="T26" fmla="*/ 750 w 2187"/>
              <a:gd name="T27" fmla="*/ 0 h 2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87" h="2438">
                <a:moveTo>
                  <a:pt x="750" y="0"/>
                </a:moveTo>
                <a:lnTo>
                  <a:pt x="750" y="0"/>
                </a:lnTo>
                <a:cubicBezTo>
                  <a:pt x="1780" y="0"/>
                  <a:pt x="2186" y="500"/>
                  <a:pt x="2186" y="1187"/>
                </a:cubicBezTo>
                <a:cubicBezTo>
                  <a:pt x="2186" y="1906"/>
                  <a:pt x="1749" y="2437"/>
                  <a:pt x="719" y="2437"/>
                </a:cubicBezTo>
                <a:cubicBezTo>
                  <a:pt x="0" y="2437"/>
                  <a:pt x="0" y="2437"/>
                  <a:pt x="0" y="2437"/>
                </a:cubicBezTo>
                <a:cubicBezTo>
                  <a:pt x="469" y="2437"/>
                  <a:pt x="469" y="2437"/>
                  <a:pt x="469" y="2437"/>
                </a:cubicBezTo>
                <a:cubicBezTo>
                  <a:pt x="469" y="2031"/>
                  <a:pt x="469" y="2031"/>
                  <a:pt x="469" y="2031"/>
                </a:cubicBezTo>
                <a:cubicBezTo>
                  <a:pt x="750" y="2031"/>
                  <a:pt x="750" y="2031"/>
                  <a:pt x="750" y="2031"/>
                </a:cubicBezTo>
                <a:cubicBezTo>
                  <a:pt x="1499" y="2031"/>
                  <a:pt x="1843" y="1687"/>
                  <a:pt x="1843" y="1218"/>
                </a:cubicBezTo>
                <a:cubicBezTo>
                  <a:pt x="1843" y="750"/>
                  <a:pt x="1499" y="437"/>
                  <a:pt x="750" y="437"/>
                </a:cubicBezTo>
                <a:cubicBezTo>
                  <a:pt x="469" y="437"/>
                  <a:pt x="469" y="437"/>
                  <a:pt x="469" y="437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0"/>
                  <a:pt x="0" y="0"/>
                  <a:pt x="0" y="0"/>
                </a:cubicBezTo>
                <a:lnTo>
                  <a:pt x="750" y="0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93" tIns="60946" rIns="121893" bIns="60946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8" name="Freeform 3"/>
          <p:cNvSpPr>
            <a:spLocks noChangeArrowheads="1"/>
          </p:cNvSpPr>
          <p:nvPr/>
        </p:nvSpPr>
        <p:spPr bwMode="auto">
          <a:xfrm rot="5400000">
            <a:off x="6364061" y="2118835"/>
            <a:ext cx="1828213" cy="1596693"/>
          </a:xfrm>
          <a:custGeom>
            <a:avLst/>
            <a:gdLst>
              <a:gd name="T0" fmla="*/ 2657 w 3532"/>
              <a:gd name="T1" fmla="*/ 0 h 2437"/>
              <a:gd name="T2" fmla="*/ 2657 w 3532"/>
              <a:gd name="T3" fmla="*/ 0 h 2437"/>
              <a:gd name="T4" fmla="*/ 2657 w 3532"/>
              <a:gd name="T5" fmla="*/ 406 h 2437"/>
              <a:gd name="T6" fmla="*/ 2188 w 3532"/>
              <a:gd name="T7" fmla="*/ 406 h 2437"/>
              <a:gd name="T8" fmla="*/ 1469 w 3532"/>
              <a:gd name="T9" fmla="*/ 406 h 2437"/>
              <a:gd name="T10" fmla="*/ 375 w 3532"/>
              <a:gd name="T11" fmla="*/ 1187 h 2437"/>
              <a:gd name="T12" fmla="*/ 1469 w 3532"/>
              <a:gd name="T13" fmla="*/ 2000 h 2437"/>
              <a:gd name="T14" fmla="*/ 1750 w 3532"/>
              <a:gd name="T15" fmla="*/ 2000 h 2437"/>
              <a:gd name="T16" fmla="*/ 1750 w 3532"/>
              <a:gd name="T17" fmla="*/ 2436 h 2437"/>
              <a:gd name="T18" fmla="*/ 3531 w 3532"/>
              <a:gd name="T19" fmla="*/ 2436 h 2437"/>
              <a:gd name="T20" fmla="*/ 1500 w 3532"/>
              <a:gd name="T21" fmla="*/ 2436 h 2437"/>
              <a:gd name="T22" fmla="*/ 0 w 3532"/>
              <a:gd name="T23" fmla="*/ 1187 h 2437"/>
              <a:gd name="T24" fmla="*/ 1469 w 3532"/>
              <a:gd name="T25" fmla="*/ 0 h 2437"/>
              <a:gd name="T26" fmla="*/ 2657 w 3532"/>
              <a:gd name="T27" fmla="*/ 0 h 2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32" h="2437">
                <a:moveTo>
                  <a:pt x="2657" y="0"/>
                </a:moveTo>
                <a:lnTo>
                  <a:pt x="2657" y="0"/>
                </a:lnTo>
                <a:cubicBezTo>
                  <a:pt x="2657" y="406"/>
                  <a:pt x="2657" y="406"/>
                  <a:pt x="2657" y="406"/>
                </a:cubicBezTo>
                <a:cubicBezTo>
                  <a:pt x="2188" y="406"/>
                  <a:pt x="2188" y="406"/>
                  <a:pt x="2188" y="406"/>
                </a:cubicBezTo>
                <a:cubicBezTo>
                  <a:pt x="1469" y="406"/>
                  <a:pt x="1469" y="406"/>
                  <a:pt x="1469" y="406"/>
                </a:cubicBezTo>
                <a:cubicBezTo>
                  <a:pt x="688" y="406"/>
                  <a:pt x="375" y="750"/>
                  <a:pt x="375" y="1187"/>
                </a:cubicBezTo>
                <a:cubicBezTo>
                  <a:pt x="375" y="1687"/>
                  <a:pt x="719" y="2000"/>
                  <a:pt x="1469" y="2000"/>
                </a:cubicBezTo>
                <a:cubicBezTo>
                  <a:pt x="1750" y="2000"/>
                  <a:pt x="1750" y="2000"/>
                  <a:pt x="1750" y="2000"/>
                </a:cubicBezTo>
                <a:cubicBezTo>
                  <a:pt x="1750" y="2436"/>
                  <a:pt x="1750" y="2436"/>
                  <a:pt x="1750" y="2436"/>
                </a:cubicBezTo>
                <a:cubicBezTo>
                  <a:pt x="3531" y="2436"/>
                  <a:pt x="3531" y="2436"/>
                  <a:pt x="3531" y="2436"/>
                </a:cubicBezTo>
                <a:cubicBezTo>
                  <a:pt x="1500" y="2436"/>
                  <a:pt x="1500" y="2436"/>
                  <a:pt x="1500" y="2436"/>
                </a:cubicBezTo>
                <a:cubicBezTo>
                  <a:pt x="438" y="2436"/>
                  <a:pt x="0" y="1906"/>
                  <a:pt x="0" y="1187"/>
                </a:cubicBezTo>
                <a:cubicBezTo>
                  <a:pt x="0" y="500"/>
                  <a:pt x="407" y="0"/>
                  <a:pt x="1469" y="0"/>
                </a:cubicBezTo>
                <a:lnTo>
                  <a:pt x="2657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93" tIns="60946" rIns="121893" bIns="60946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Freeform 4"/>
          <p:cNvSpPr>
            <a:spLocks noChangeArrowheads="1"/>
          </p:cNvSpPr>
          <p:nvPr/>
        </p:nvSpPr>
        <p:spPr bwMode="auto">
          <a:xfrm rot="5400000">
            <a:off x="5051095" y="3006859"/>
            <a:ext cx="1812237" cy="1616905"/>
          </a:xfrm>
          <a:custGeom>
            <a:avLst/>
            <a:gdLst>
              <a:gd name="T0" fmla="*/ 2062 w 3500"/>
              <a:gd name="T1" fmla="*/ 0 h 2469"/>
              <a:gd name="T2" fmla="*/ 2062 w 3500"/>
              <a:gd name="T3" fmla="*/ 0 h 2469"/>
              <a:gd name="T4" fmla="*/ 3499 w 3500"/>
              <a:gd name="T5" fmla="*/ 1186 h 2469"/>
              <a:gd name="T6" fmla="*/ 2031 w 3500"/>
              <a:gd name="T7" fmla="*/ 2468 h 2469"/>
              <a:gd name="T8" fmla="*/ 0 w 3500"/>
              <a:gd name="T9" fmla="*/ 2468 h 2469"/>
              <a:gd name="T10" fmla="*/ 1781 w 3500"/>
              <a:gd name="T11" fmla="*/ 2468 h 2469"/>
              <a:gd name="T12" fmla="*/ 1781 w 3500"/>
              <a:gd name="T13" fmla="*/ 2030 h 2469"/>
              <a:gd name="T14" fmla="*/ 2062 w 3500"/>
              <a:gd name="T15" fmla="*/ 2030 h 2469"/>
              <a:gd name="T16" fmla="*/ 3156 w 3500"/>
              <a:gd name="T17" fmla="*/ 1218 h 2469"/>
              <a:gd name="T18" fmla="*/ 2062 w 3500"/>
              <a:gd name="T19" fmla="*/ 436 h 2469"/>
              <a:gd name="T20" fmla="*/ 1781 w 3500"/>
              <a:gd name="T21" fmla="*/ 436 h 2469"/>
              <a:gd name="T22" fmla="*/ 0 w 3500"/>
              <a:gd name="T23" fmla="*/ 436 h 2469"/>
              <a:gd name="T24" fmla="*/ 0 w 3500"/>
              <a:gd name="T25" fmla="*/ 0 h 2469"/>
              <a:gd name="T26" fmla="*/ 2062 w 3500"/>
              <a:gd name="T27" fmla="*/ 0 h 2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00" h="2469">
                <a:moveTo>
                  <a:pt x="2062" y="0"/>
                </a:moveTo>
                <a:lnTo>
                  <a:pt x="2062" y="0"/>
                </a:lnTo>
                <a:cubicBezTo>
                  <a:pt x="3093" y="0"/>
                  <a:pt x="3499" y="530"/>
                  <a:pt x="3499" y="1186"/>
                </a:cubicBezTo>
                <a:cubicBezTo>
                  <a:pt x="3499" y="1905"/>
                  <a:pt x="3062" y="2468"/>
                  <a:pt x="2031" y="2468"/>
                </a:cubicBezTo>
                <a:cubicBezTo>
                  <a:pt x="0" y="2468"/>
                  <a:pt x="0" y="2468"/>
                  <a:pt x="0" y="2468"/>
                </a:cubicBezTo>
                <a:cubicBezTo>
                  <a:pt x="1781" y="2468"/>
                  <a:pt x="1781" y="2468"/>
                  <a:pt x="1781" y="2468"/>
                </a:cubicBezTo>
                <a:cubicBezTo>
                  <a:pt x="1781" y="2030"/>
                  <a:pt x="1781" y="2030"/>
                  <a:pt x="1781" y="2030"/>
                </a:cubicBezTo>
                <a:cubicBezTo>
                  <a:pt x="2062" y="2030"/>
                  <a:pt x="2062" y="2030"/>
                  <a:pt x="2062" y="2030"/>
                </a:cubicBezTo>
                <a:cubicBezTo>
                  <a:pt x="2812" y="2030"/>
                  <a:pt x="3156" y="1718"/>
                  <a:pt x="3156" y="1218"/>
                </a:cubicBezTo>
                <a:cubicBezTo>
                  <a:pt x="3156" y="780"/>
                  <a:pt x="2812" y="436"/>
                  <a:pt x="2062" y="436"/>
                </a:cubicBezTo>
                <a:cubicBezTo>
                  <a:pt x="1781" y="436"/>
                  <a:pt x="1781" y="436"/>
                  <a:pt x="178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0"/>
                  <a:pt x="0" y="0"/>
                  <a:pt x="0" y="0"/>
                </a:cubicBezTo>
                <a:lnTo>
                  <a:pt x="2062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93" tIns="60946" rIns="121893" bIns="60946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" name="Freeform 5"/>
          <p:cNvSpPr>
            <a:spLocks noChangeArrowheads="1"/>
          </p:cNvSpPr>
          <p:nvPr/>
        </p:nvSpPr>
        <p:spPr bwMode="auto">
          <a:xfrm rot="5400000">
            <a:off x="3402080" y="2441798"/>
            <a:ext cx="2474138" cy="1596693"/>
          </a:xfrm>
          <a:custGeom>
            <a:avLst/>
            <a:gdLst>
              <a:gd name="T0" fmla="*/ 1750 w 4782"/>
              <a:gd name="T1" fmla="*/ 2438 h 2439"/>
              <a:gd name="T2" fmla="*/ 1750 w 4782"/>
              <a:gd name="T3" fmla="*/ 2438 h 2439"/>
              <a:gd name="T4" fmla="*/ 1750 w 4782"/>
              <a:gd name="T5" fmla="*/ 2000 h 2439"/>
              <a:gd name="T6" fmla="*/ 1469 w 4782"/>
              <a:gd name="T7" fmla="*/ 2000 h 2439"/>
              <a:gd name="T8" fmla="*/ 375 w 4782"/>
              <a:gd name="T9" fmla="*/ 1188 h 2439"/>
              <a:gd name="T10" fmla="*/ 1469 w 4782"/>
              <a:gd name="T11" fmla="*/ 438 h 2439"/>
              <a:gd name="T12" fmla="*/ 1750 w 4782"/>
              <a:gd name="T13" fmla="*/ 438 h 2439"/>
              <a:gd name="T14" fmla="*/ 3531 w 4782"/>
              <a:gd name="T15" fmla="*/ 438 h 2439"/>
              <a:gd name="T16" fmla="*/ 3531 w 4782"/>
              <a:gd name="T17" fmla="*/ 0 h 2439"/>
              <a:gd name="T18" fmla="*/ 1469 w 4782"/>
              <a:gd name="T19" fmla="*/ 0 h 2439"/>
              <a:gd name="T20" fmla="*/ 0 w 4782"/>
              <a:gd name="T21" fmla="*/ 1188 h 2439"/>
              <a:gd name="T22" fmla="*/ 1500 w 4782"/>
              <a:gd name="T23" fmla="*/ 2438 h 2439"/>
              <a:gd name="T24" fmla="*/ 4781 w 4782"/>
              <a:gd name="T25" fmla="*/ 2438 h 2439"/>
              <a:gd name="T26" fmla="*/ 1750 w 4782"/>
              <a:gd name="T27" fmla="*/ 2438 h 2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82" h="2439">
                <a:moveTo>
                  <a:pt x="1750" y="2438"/>
                </a:moveTo>
                <a:lnTo>
                  <a:pt x="1750" y="2438"/>
                </a:lnTo>
                <a:cubicBezTo>
                  <a:pt x="1750" y="2000"/>
                  <a:pt x="1750" y="2000"/>
                  <a:pt x="1750" y="2000"/>
                </a:cubicBezTo>
                <a:cubicBezTo>
                  <a:pt x="1469" y="2000"/>
                  <a:pt x="1469" y="2000"/>
                  <a:pt x="1469" y="2000"/>
                </a:cubicBezTo>
                <a:cubicBezTo>
                  <a:pt x="719" y="2000"/>
                  <a:pt x="375" y="1688"/>
                  <a:pt x="375" y="1188"/>
                </a:cubicBezTo>
                <a:cubicBezTo>
                  <a:pt x="375" y="750"/>
                  <a:pt x="688" y="438"/>
                  <a:pt x="1469" y="438"/>
                </a:cubicBezTo>
                <a:cubicBezTo>
                  <a:pt x="1750" y="438"/>
                  <a:pt x="1750" y="438"/>
                  <a:pt x="1750" y="438"/>
                </a:cubicBezTo>
                <a:cubicBezTo>
                  <a:pt x="3531" y="438"/>
                  <a:pt x="3531" y="438"/>
                  <a:pt x="3531" y="438"/>
                </a:cubicBezTo>
                <a:cubicBezTo>
                  <a:pt x="3531" y="0"/>
                  <a:pt x="3531" y="0"/>
                  <a:pt x="3531" y="0"/>
                </a:cubicBezTo>
                <a:cubicBezTo>
                  <a:pt x="1469" y="0"/>
                  <a:pt x="1469" y="0"/>
                  <a:pt x="1469" y="0"/>
                </a:cubicBezTo>
                <a:cubicBezTo>
                  <a:pt x="407" y="0"/>
                  <a:pt x="0" y="500"/>
                  <a:pt x="0" y="1188"/>
                </a:cubicBezTo>
                <a:cubicBezTo>
                  <a:pt x="0" y="1906"/>
                  <a:pt x="438" y="2438"/>
                  <a:pt x="1500" y="2438"/>
                </a:cubicBezTo>
                <a:cubicBezTo>
                  <a:pt x="4781" y="2438"/>
                  <a:pt x="4781" y="2438"/>
                  <a:pt x="4781" y="2438"/>
                </a:cubicBezTo>
                <a:lnTo>
                  <a:pt x="1750" y="2438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93" tIns="60946" rIns="121893" bIns="60946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 noChangeArrowheads="1"/>
          </p:cNvSpPr>
          <p:nvPr/>
        </p:nvSpPr>
        <p:spPr bwMode="auto">
          <a:xfrm rot="5400000">
            <a:off x="1630953" y="2884750"/>
            <a:ext cx="3380256" cy="1616905"/>
          </a:xfrm>
          <a:custGeom>
            <a:avLst/>
            <a:gdLst>
              <a:gd name="T0" fmla="*/ 5062 w 6532"/>
              <a:gd name="T1" fmla="*/ 0 h 2470"/>
              <a:gd name="T2" fmla="*/ 5062 w 6532"/>
              <a:gd name="T3" fmla="*/ 0 h 2470"/>
              <a:gd name="T4" fmla="*/ 6531 w 6532"/>
              <a:gd name="T5" fmla="*/ 1219 h 2470"/>
              <a:gd name="T6" fmla="*/ 5062 w 6532"/>
              <a:gd name="T7" fmla="*/ 2469 h 2470"/>
              <a:gd name="T8" fmla="*/ 0 w 6532"/>
              <a:gd name="T9" fmla="*/ 2469 h 2470"/>
              <a:gd name="T10" fmla="*/ 0 w 6532"/>
              <a:gd name="T11" fmla="*/ 2031 h 2470"/>
              <a:gd name="T12" fmla="*/ 5062 w 6532"/>
              <a:gd name="T13" fmla="*/ 2031 h 2470"/>
              <a:gd name="T14" fmla="*/ 6156 w 6532"/>
              <a:gd name="T15" fmla="*/ 1219 h 2470"/>
              <a:gd name="T16" fmla="*/ 5062 w 6532"/>
              <a:gd name="T17" fmla="*/ 438 h 2470"/>
              <a:gd name="T18" fmla="*/ 4781 w 6532"/>
              <a:gd name="T19" fmla="*/ 438 h 2470"/>
              <a:gd name="T20" fmla="*/ 1750 w 6532"/>
              <a:gd name="T21" fmla="*/ 438 h 2470"/>
              <a:gd name="T22" fmla="*/ 1750 w 6532"/>
              <a:gd name="T23" fmla="*/ 0 h 2470"/>
              <a:gd name="T24" fmla="*/ 5062 w 6532"/>
              <a:gd name="T25" fmla="*/ 0 h 2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2" h="2470">
                <a:moveTo>
                  <a:pt x="5062" y="0"/>
                </a:moveTo>
                <a:lnTo>
                  <a:pt x="5062" y="0"/>
                </a:lnTo>
                <a:cubicBezTo>
                  <a:pt x="6124" y="0"/>
                  <a:pt x="6531" y="531"/>
                  <a:pt x="6531" y="1219"/>
                </a:cubicBezTo>
                <a:cubicBezTo>
                  <a:pt x="6531" y="1937"/>
                  <a:pt x="6093" y="2469"/>
                  <a:pt x="5062" y="2469"/>
                </a:cubicBezTo>
                <a:cubicBezTo>
                  <a:pt x="0" y="2469"/>
                  <a:pt x="0" y="2469"/>
                  <a:pt x="0" y="2469"/>
                </a:cubicBezTo>
                <a:cubicBezTo>
                  <a:pt x="0" y="2031"/>
                  <a:pt x="0" y="2031"/>
                  <a:pt x="0" y="2031"/>
                </a:cubicBezTo>
                <a:cubicBezTo>
                  <a:pt x="5062" y="2031"/>
                  <a:pt x="5062" y="2031"/>
                  <a:pt x="5062" y="2031"/>
                </a:cubicBezTo>
                <a:cubicBezTo>
                  <a:pt x="5843" y="2031"/>
                  <a:pt x="6156" y="1719"/>
                  <a:pt x="6156" y="1219"/>
                </a:cubicBezTo>
                <a:cubicBezTo>
                  <a:pt x="6156" y="781"/>
                  <a:pt x="5843" y="438"/>
                  <a:pt x="5062" y="438"/>
                </a:cubicBezTo>
                <a:cubicBezTo>
                  <a:pt x="4781" y="438"/>
                  <a:pt x="4781" y="438"/>
                  <a:pt x="4781" y="438"/>
                </a:cubicBezTo>
                <a:cubicBezTo>
                  <a:pt x="1750" y="438"/>
                  <a:pt x="1750" y="438"/>
                  <a:pt x="1750" y="438"/>
                </a:cubicBezTo>
                <a:cubicBezTo>
                  <a:pt x="1750" y="0"/>
                  <a:pt x="1750" y="0"/>
                  <a:pt x="1750" y="0"/>
                </a:cubicBezTo>
                <a:lnTo>
                  <a:pt x="5062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893" tIns="60946" rIns="121893" bIns="60946" anchor="ctr"/>
          <a:lstStyle/>
          <a:p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75689" y="4213304"/>
            <a:ext cx="773349" cy="7735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0" rIns="91402" bIns="45700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97311" y="2420466"/>
            <a:ext cx="773349" cy="77355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0" rIns="91402" bIns="45700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617572" y="3627450"/>
            <a:ext cx="773349" cy="7735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0" rIns="91402" bIns="45700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9578403" y="2420466"/>
            <a:ext cx="773349" cy="7735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0" rIns="91402" bIns="45700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276767" y="3184603"/>
            <a:ext cx="773349" cy="77355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0" rIns="91402" bIns="45700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641359" y="2034432"/>
            <a:ext cx="773349" cy="7735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2" tIns="45700" rIns="91402" bIns="45700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03232" y="2871637"/>
            <a:ext cx="1482973" cy="400053"/>
          </a:xfrm>
          <a:prstGeom prst="rect">
            <a:avLst/>
          </a:prstGeom>
          <a:noFill/>
        </p:spPr>
        <p:txBody>
          <a:bodyPr vert="horz" wrap="square" lIns="121866" tIns="60932" rIns="121866" bIns="60932" rtlCol="0">
            <a:spAutoFit/>
          </a:bodyPr>
          <a:lstStyle/>
          <a:p>
            <a:pPr algn="ctr"/>
            <a:r>
              <a:rPr lang="en-US" dirty="0" smtClean="0">
                <a:cs typeface="Aparajita" panose="020B0604020202020204" pitchFamily="34" charset="0"/>
              </a:rPr>
              <a:t>Challenge</a:t>
            </a:r>
            <a:endParaRPr lang="en-US" dirty="0">
              <a:cs typeface="Aparajita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9407" y="3768368"/>
            <a:ext cx="1711581" cy="400053"/>
          </a:xfrm>
          <a:prstGeom prst="rect">
            <a:avLst/>
          </a:prstGeom>
          <a:noFill/>
        </p:spPr>
        <p:txBody>
          <a:bodyPr vert="horz" wrap="square" lIns="121866" tIns="60932" rIns="121866" bIns="60932" rtlCol="0">
            <a:spAutoFit/>
          </a:bodyPr>
          <a:lstStyle/>
          <a:p>
            <a:pPr algn="ctr"/>
            <a:r>
              <a:rPr lang="en-US" sz="1750" dirty="0" smtClean="0">
                <a:cs typeface="Aparajita" panose="020B0604020202020204" pitchFamily="34" charset="0"/>
              </a:rPr>
              <a:t>Background</a:t>
            </a:r>
            <a:endParaRPr lang="en-US" sz="1750" dirty="0">
              <a:cs typeface="Aparajit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78939" y="3008076"/>
            <a:ext cx="1042327" cy="677052"/>
          </a:xfrm>
          <a:prstGeom prst="rect">
            <a:avLst/>
          </a:prstGeom>
          <a:noFill/>
        </p:spPr>
        <p:txBody>
          <a:bodyPr vert="horz" wrap="square" lIns="121866" tIns="60932" rIns="121866" bIns="60932" rtlCol="0">
            <a:spAutoFit/>
          </a:bodyPr>
          <a:lstStyle/>
          <a:p>
            <a:pPr algn="ctr"/>
            <a:r>
              <a:rPr lang="en-US" dirty="0" smtClean="0">
                <a:cs typeface="Aparajita" panose="020B0604020202020204" pitchFamily="34" charset="0"/>
              </a:rPr>
              <a:t>Baseline</a:t>
            </a:r>
          </a:p>
          <a:p>
            <a:pPr algn="ctr"/>
            <a:r>
              <a:rPr lang="en-US" dirty="0" smtClean="0">
                <a:cs typeface="Aparajita" panose="020B0604020202020204" pitchFamily="34" charset="0"/>
              </a:rPr>
              <a:t>Model</a:t>
            </a:r>
            <a:endParaRPr lang="en-US" dirty="0">
              <a:cs typeface="Aparajit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24048" y="3275889"/>
            <a:ext cx="1434565" cy="677052"/>
          </a:xfrm>
          <a:prstGeom prst="rect">
            <a:avLst/>
          </a:prstGeom>
          <a:noFill/>
        </p:spPr>
        <p:txBody>
          <a:bodyPr vert="horz" wrap="square" lIns="121866" tIns="60932" rIns="121866" bIns="60932" rtlCol="0">
            <a:spAutoFit/>
          </a:bodyPr>
          <a:lstStyle/>
          <a:p>
            <a:pPr algn="ctr"/>
            <a:r>
              <a:rPr lang="en-US" sz="1750" dirty="0" smtClean="0">
                <a:cs typeface="Aparajita" panose="020B0604020202020204" pitchFamily="34" charset="0"/>
              </a:rPr>
              <a:t>Data Exploration</a:t>
            </a:r>
            <a:endParaRPr lang="en-US" sz="1750" dirty="0">
              <a:cs typeface="Aparajita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20282" y="3260634"/>
            <a:ext cx="1215519" cy="677052"/>
          </a:xfrm>
          <a:prstGeom prst="rect">
            <a:avLst/>
          </a:prstGeom>
          <a:noFill/>
        </p:spPr>
        <p:txBody>
          <a:bodyPr vert="horz" wrap="square" lIns="121866" tIns="60932" rIns="121866" bIns="60932" rtlCol="0">
            <a:spAutoFit/>
          </a:bodyPr>
          <a:lstStyle/>
          <a:p>
            <a:pPr algn="ctr"/>
            <a:r>
              <a:rPr lang="en-US" dirty="0" smtClean="0">
                <a:cs typeface="Aparajita" panose="020B0604020202020204" pitchFamily="34" charset="0"/>
              </a:rPr>
              <a:t>Advanced</a:t>
            </a:r>
          </a:p>
          <a:p>
            <a:pPr algn="ctr"/>
            <a:r>
              <a:rPr lang="en-US" dirty="0" smtClean="0">
                <a:cs typeface="Aparajita" panose="020B0604020202020204" pitchFamily="34" charset="0"/>
              </a:rPr>
              <a:t>Model</a:t>
            </a:r>
            <a:endParaRPr lang="en-US" dirty="0">
              <a:cs typeface="Aparajita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93404" y="2555373"/>
            <a:ext cx="1231646" cy="677052"/>
          </a:xfrm>
          <a:prstGeom prst="rect">
            <a:avLst/>
          </a:prstGeom>
          <a:noFill/>
        </p:spPr>
        <p:txBody>
          <a:bodyPr vert="horz" wrap="square" lIns="121866" tIns="60932" rIns="121866" bIns="60932" rtlCol="0">
            <a:spAutoFit/>
          </a:bodyPr>
          <a:lstStyle/>
          <a:p>
            <a:pPr algn="ctr"/>
            <a:r>
              <a:rPr lang="en-US" dirty="0" smtClean="0">
                <a:cs typeface="Aparajita" panose="020B0604020202020204" pitchFamily="34" charset="0"/>
              </a:rPr>
              <a:t>Results &amp; Discussion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90225" y="3238308"/>
            <a:ext cx="1287398" cy="400053"/>
          </a:xfrm>
          <a:prstGeom prst="rect">
            <a:avLst/>
          </a:prstGeom>
          <a:noFill/>
        </p:spPr>
        <p:txBody>
          <a:bodyPr vert="horz" wrap="square" lIns="121866" tIns="60932" rIns="121866" bIns="60932" rtlCol="0">
            <a:spAutoFit/>
          </a:bodyPr>
          <a:lstStyle/>
          <a:p>
            <a:pPr algn="ctr"/>
            <a:r>
              <a:rPr lang="en-US" dirty="0" smtClean="0">
                <a:cs typeface="Aparajita" panose="020B0604020202020204" pitchFamily="34" charset="0"/>
              </a:rPr>
              <a:t>Reference</a:t>
            </a:r>
            <a:endParaRPr lang="en-US" dirty="0">
              <a:cs typeface="Aparajita" panose="020B0604020202020204" pitchFamily="34" charset="0"/>
            </a:endParaRPr>
          </a:p>
        </p:txBody>
      </p:sp>
      <p:sp>
        <p:nvSpPr>
          <p:cNvPr id="40" name="AutoShape 82"/>
          <p:cNvSpPr>
            <a:spLocks/>
          </p:cNvSpPr>
          <p:nvPr/>
        </p:nvSpPr>
        <p:spPr bwMode="auto">
          <a:xfrm>
            <a:off x="7172166" y="2660397"/>
            <a:ext cx="294116" cy="2941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1" name="AutoShape 29"/>
          <p:cNvSpPr>
            <a:spLocks/>
          </p:cNvSpPr>
          <p:nvPr/>
        </p:nvSpPr>
        <p:spPr bwMode="auto">
          <a:xfrm>
            <a:off x="1873726" y="2247506"/>
            <a:ext cx="356054" cy="356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0"/>
                </a:lnTo>
                <a:cubicBezTo>
                  <a:pt x="2707" y="21203"/>
                  <a:pt x="2663" y="21329"/>
                  <a:pt x="2580" y="21438"/>
                </a:cubicBezTo>
                <a:cubicBezTo>
                  <a:pt x="2492" y="21547"/>
                  <a:pt x="2386" y="21599"/>
                  <a:pt x="2262" y="21599"/>
                </a:cubicBezTo>
                <a:lnTo>
                  <a:pt x="1348" y="21599"/>
                </a:lnTo>
                <a:cubicBezTo>
                  <a:pt x="1221" y="21599"/>
                  <a:pt x="1118" y="21544"/>
                  <a:pt x="1038" y="21438"/>
                </a:cubicBezTo>
                <a:cubicBezTo>
                  <a:pt x="954" y="21329"/>
                  <a:pt x="913" y="21203"/>
                  <a:pt x="913" y="21050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8" y="2476"/>
                </a:moveTo>
                <a:cubicBezTo>
                  <a:pt x="21063" y="2323"/>
                  <a:pt x="21247" y="2297"/>
                  <a:pt x="21389" y="2391"/>
                </a:cubicBezTo>
                <a:cubicBezTo>
                  <a:pt x="21529" y="2485"/>
                  <a:pt x="21599" y="2684"/>
                  <a:pt x="21599" y="2996"/>
                </a:cubicBezTo>
                <a:lnTo>
                  <a:pt x="21599" y="13515"/>
                </a:lnTo>
                <a:cubicBezTo>
                  <a:pt x="21599" y="13803"/>
                  <a:pt x="21526" y="14106"/>
                  <a:pt x="21382" y="14420"/>
                </a:cubicBezTo>
                <a:cubicBezTo>
                  <a:pt x="21237" y="14737"/>
                  <a:pt x="21056" y="14966"/>
                  <a:pt x="20838" y="15119"/>
                </a:cubicBezTo>
                <a:cubicBezTo>
                  <a:pt x="19954" y="15757"/>
                  <a:pt x="19146" y="16165"/>
                  <a:pt x="18412" y="16350"/>
                </a:cubicBezTo>
                <a:cubicBezTo>
                  <a:pt x="17678" y="16529"/>
                  <a:pt x="17036" y="16606"/>
                  <a:pt x="16490" y="16567"/>
                </a:cubicBezTo>
                <a:cubicBezTo>
                  <a:pt x="15849" y="16526"/>
                  <a:pt x="15281" y="16371"/>
                  <a:pt x="14791" y="16103"/>
                </a:cubicBezTo>
                <a:cubicBezTo>
                  <a:pt x="14392" y="15851"/>
                  <a:pt x="14003" y="15607"/>
                  <a:pt x="13623" y="15378"/>
                </a:cubicBezTo>
                <a:cubicBezTo>
                  <a:pt x="13244" y="15146"/>
                  <a:pt x="12857" y="14946"/>
                  <a:pt x="12458" y="14773"/>
                </a:cubicBezTo>
                <a:cubicBezTo>
                  <a:pt x="12059" y="14599"/>
                  <a:pt x="11640" y="14461"/>
                  <a:pt x="11197" y="14358"/>
                </a:cubicBezTo>
                <a:cubicBezTo>
                  <a:pt x="10757" y="14256"/>
                  <a:pt x="10269" y="14203"/>
                  <a:pt x="9738" y="14203"/>
                </a:cubicBezTo>
                <a:cubicBezTo>
                  <a:pt x="9310" y="14220"/>
                  <a:pt x="8825" y="14306"/>
                  <a:pt x="8286" y="14455"/>
                </a:cubicBezTo>
                <a:cubicBezTo>
                  <a:pt x="7824" y="14588"/>
                  <a:pt x="7266" y="14799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6"/>
                  <a:pt x="3978" y="16494"/>
                  <a:pt x="3826" y="16382"/>
                </a:cubicBezTo>
                <a:cubicBezTo>
                  <a:pt x="3674" y="16268"/>
                  <a:pt x="3598" y="16059"/>
                  <a:pt x="3598" y="15751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7" y="1715"/>
                </a:cubicBezTo>
                <a:cubicBezTo>
                  <a:pt x="11640" y="1818"/>
                  <a:pt x="12059" y="1956"/>
                  <a:pt x="12458" y="2135"/>
                </a:cubicBezTo>
                <a:cubicBezTo>
                  <a:pt x="12857" y="2306"/>
                  <a:pt x="13242" y="2508"/>
                  <a:pt x="13619" y="2737"/>
                </a:cubicBezTo>
                <a:cubicBezTo>
                  <a:pt x="13993" y="2967"/>
                  <a:pt x="14385" y="3207"/>
                  <a:pt x="14791" y="3463"/>
                </a:cubicBezTo>
                <a:cubicBezTo>
                  <a:pt x="15281" y="3736"/>
                  <a:pt x="15849" y="3889"/>
                  <a:pt x="16490" y="3924"/>
                </a:cubicBezTo>
                <a:cubicBezTo>
                  <a:pt x="17036" y="3965"/>
                  <a:pt x="17678" y="3889"/>
                  <a:pt x="18412" y="3707"/>
                </a:cubicBezTo>
                <a:cubicBezTo>
                  <a:pt x="19146" y="3522"/>
                  <a:pt x="19957" y="3113"/>
                  <a:pt x="20838" y="247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2" name="AutoShape 115"/>
          <p:cNvSpPr>
            <a:spLocks/>
          </p:cNvSpPr>
          <p:nvPr/>
        </p:nvSpPr>
        <p:spPr bwMode="auto">
          <a:xfrm>
            <a:off x="3196735" y="4377582"/>
            <a:ext cx="345138" cy="3797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4" name="AutoShape 66"/>
          <p:cNvSpPr>
            <a:spLocks/>
          </p:cNvSpPr>
          <p:nvPr/>
        </p:nvSpPr>
        <p:spPr bwMode="auto">
          <a:xfrm>
            <a:off x="9823001" y="2649048"/>
            <a:ext cx="294116" cy="294192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17537" y="12697"/>
                </a:moveTo>
                <a:lnTo>
                  <a:pt x="19798" y="9997"/>
                </a:lnTo>
                <a:lnTo>
                  <a:pt x="19798" y="17284"/>
                </a:lnTo>
                <a:cubicBezTo>
                  <a:pt x="19798" y="17874"/>
                  <a:pt x="19700" y="18429"/>
                  <a:pt x="19505" y="18949"/>
                </a:cubicBezTo>
                <a:cubicBezTo>
                  <a:pt x="19309" y="19469"/>
                  <a:pt x="19049" y="19928"/>
                  <a:pt x="18721" y="20321"/>
                </a:cubicBezTo>
                <a:cubicBezTo>
                  <a:pt x="18394" y="20715"/>
                  <a:pt x="18014" y="21027"/>
                  <a:pt x="17583" y="21256"/>
                </a:cubicBezTo>
                <a:cubicBezTo>
                  <a:pt x="17153" y="21485"/>
                  <a:pt x="16690" y="21599"/>
                  <a:pt x="16188" y="21599"/>
                </a:cubicBezTo>
                <a:lnTo>
                  <a:pt x="3595" y="21599"/>
                </a:lnTo>
                <a:cubicBezTo>
                  <a:pt x="3103" y="21599"/>
                  <a:pt x="2635" y="21485"/>
                  <a:pt x="2195" y="21256"/>
                </a:cubicBezTo>
                <a:cubicBezTo>
                  <a:pt x="1754" y="21027"/>
                  <a:pt x="1372" y="20715"/>
                  <a:pt x="1052" y="20321"/>
                </a:cubicBezTo>
                <a:cubicBezTo>
                  <a:pt x="734" y="19928"/>
                  <a:pt x="477" y="19469"/>
                  <a:pt x="286" y="18949"/>
                </a:cubicBezTo>
                <a:cubicBezTo>
                  <a:pt x="95" y="18429"/>
                  <a:pt x="0" y="17874"/>
                  <a:pt x="0" y="17284"/>
                </a:cubicBezTo>
                <a:lnTo>
                  <a:pt x="0" y="4315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6"/>
                  <a:pt x="734" y="1645"/>
                  <a:pt x="1052" y="1263"/>
                </a:cubicBezTo>
                <a:cubicBezTo>
                  <a:pt x="1372" y="878"/>
                  <a:pt x="1754" y="572"/>
                  <a:pt x="2195" y="343"/>
                </a:cubicBezTo>
                <a:cubicBezTo>
                  <a:pt x="2635" y="114"/>
                  <a:pt x="3103" y="0"/>
                  <a:pt x="3595" y="0"/>
                </a:cubicBezTo>
                <a:lnTo>
                  <a:pt x="16188" y="0"/>
                </a:lnTo>
                <a:cubicBezTo>
                  <a:pt x="16401" y="0"/>
                  <a:pt x="16605" y="26"/>
                  <a:pt x="16798" y="82"/>
                </a:cubicBezTo>
                <a:lnTo>
                  <a:pt x="14608" y="2714"/>
                </a:lnTo>
                <a:lnTo>
                  <a:pt x="3595" y="2714"/>
                </a:lnTo>
                <a:cubicBezTo>
                  <a:pt x="3228" y="2714"/>
                  <a:pt x="2914" y="2867"/>
                  <a:pt x="2652" y="3184"/>
                </a:cubicBezTo>
                <a:cubicBezTo>
                  <a:pt x="2391" y="3496"/>
                  <a:pt x="2261" y="3875"/>
                  <a:pt x="2261" y="4315"/>
                </a:cubicBezTo>
                <a:lnTo>
                  <a:pt x="2261" y="17284"/>
                </a:lnTo>
                <a:cubicBezTo>
                  <a:pt x="2261" y="17724"/>
                  <a:pt x="2391" y="18101"/>
                  <a:pt x="2652" y="18412"/>
                </a:cubicBezTo>
                <a:cubicBezTo>
                  <a:pt x="2914" y="18729"/>
                  <a:pt x="3228" y="18888"/>
                  <a:pt x="3595" y="18888"/>
                </a:cubicBezTo>
                <a:lnTo>
                  <a:pt x="16188" y="18888"/>
                </a:lnTo>
                <a:cubicBezTo>
                  <a:pt x="16556" y="18888"/>
                  <a:pt x="16874" y="18729"/>
                  <a:pt x="17138" y="18412"/>
                </a:cubicBezTo>
                <a:cubicBezTo>
                  <a:pt x="17405" y="18101"/>
                  <a:pt x="17537" y="17724"/>
                  <a:pt x="17537" y="17284"/>
                </a:cubicBezTo>
                <a:lnTo>
                  <a:pt x="17537" y="12697"/>
                </a:lnTo>
                <a:close/>
                <a:moveTo>
                  <a:pt x="21333" y="2796"/>
                </a:moveTo>
                <a:cubicBezTo>
                  <a:pt x="21514" y="3011"/>
                  <a:pt x="21599" y="3272"/>
                  <a:pt x="21597" y="3578"/>
                </a:cubicBezTo>
                <a:cubicBezTo>
                  <a:pt x="21592" y="3881"/>
                  <a:pt x="21504" y="4136"/>
                  <a:pt x="21333" y="4342"/>
                </a:cubicBezTo>
                <a:lnTo>
                  <a:pt x="13005" y="14346"/>
                </a:lnTo>
                <a:lnTo>
                  <a:pt x="11854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1" y="16044"/>
                  <a:pt x="10733" y="15938"/>
                  <a:pt x="10555" y="15721"/>
                </a:cubicBezTo>
                <a:lnTo>
                  <a:pt x="9383" y="14346"/>
                </a:lnTo>
                <a:lnTo>
                  <a:pt x="4779" y="8787"/>
                </a:lnTo>
                <a:cubicBezTo>
                  <a:pt x="4600" y="8573"/>
                  <a:pt x="4507" y="8314"/>
                  <a:pt x="4507" y="8006"/>
                </a:cubicBezTo>
                <a:cubicBezTo>
                  <a:pt x="4507" y="7703"/>
                  <a:pt x="4600" y="7441"/>
                  <a:pt x="4779" y="7227"/>
                </a:cubicBezTo>
                <a:lnTo>
                  <a:pt x="5927" y="5846"/>
                </a:lnTo>
                <a:cubicBezTo>
                  <a:pt x="6106" y="5635"/>
                  <a:pt x="6323" y="5526"/>
                  <a:pt x="6578" y="5526"/>
                </a:cubicBezTo>
                <a:cubicBezTo>
                  <a:pt x="6830" y="5526"/>
                  <a:pt x="7043" y="5634"/>
                  <a:pt x="7214" y="5846"/>
                </a:cubicBezTo>
                <a:lnTo>
                  <a:pt x="11198" y="10632"/>
                </a:lnTo>
                <a:lnTo>
                  <a:pt x="18861" y="1404"/>
                </a:lnTo>
                <a:cubicBezTo>
                  <a:pt x="19040" y="1186"/>
                  <a:pt x="19262" y="1084"/>
                  <a:pt x="19524" y="1087"/>
                </a:cubicBezTo>
                <a:cubicBezTo>
                  <a:pt x="19786" y="1092"/>
                  <a:pt x="20001" y="1198"/>
                  <a:pt x="20173" y="1404"/>
                </a:cubicBezTo>
                <a:lnTo>
                  <a:pt x="21333" y="27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34250" y="3356672"/>
            <a:ext cx="268137" cy="393087"/>
            <a:chOff x="1559893" y="2241774"/>
            <a:chExt cx="174947" cy="256404"/>
          </a:xfrm>
          <a:solidFill>
            <a:schemeClr val="bg1"/>
          </a:solidFill>
        </p:grpSpPr>
        <p:sp>
          <p:nvSpPr>
            <p:cNvPr id="46" name="Oval 49"/>
            <p:cNvSpPr>
              <a:spLocks noChangeArrowheads="1"/>
            </p:cNvSpPr>
            <p:nvPr/>
          </p:nvSpPr>
          <p:spPr bwMode="auto">
            <a:xfrm>
              <a:off x="1630705" y="2313975"/>
              <a:ext cx="16662" cy="166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Oval 50"/>
            <p:cNvSpPr>
              <a:spLocks noChangeArrowheads="1"/>
            </p:cNvSpPr>
            <p:nvPr/>
          </p:nvSpPr>
          <p:spPr bwMode="auto">
            <a:xfrm>
              <a:off x="1630705" y="2410242"/>
              <a:ext cx="16662" cy="152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Oval 51"/>
            <p:cNvSpPr>
              <a:spLocks noChangeArrowheads="1"/>
            </p:cNvSpPr>
            <p:nvPr/>
          </p:nvSpPr>
          <p:spPr bwMode="auto">
            <a:xfrm>
              <a:off x="1583960" y="2362108"/>
              <a:ext cx="15273" cy="152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Oval 52"/>
            <p:cNvSpPr>
              <a:spLocks noChangeArrowheads="1"/>
            </p:cNvSpPr>
            <p:nvPr/>
          </p:nvSpPr>
          <p:spPr bwMode="auto">
            <a:xfrm>
              <a:off x="1679301" y="2362108"/>
              <a:ext cx="16199" cy="152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1596919" y="2394969"/>
              <a:ext cx="17587" cy="1758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1596919" y="2326934"/>
              <a:ext cx="17587" cy="1758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55"/>
            <p:cNvSpPr>
              <a:spLocks/>
            </p:cNvSpPr>
            <p:nvPr/>
          </p:nvSpPr>
          <p:spPr bwMode="auto">
            <a:xfrm>
              <a:off x="1664953" y="2394969"/>
              <a:ext cx="17587" cy="1758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6"/>
            <p:cNvSpPr>
              <a:spLocks noEditPoints="1"/>
            </p:cNvSpPr>
            <p:nvPr/>
          </p:nvSpPr>
          <p:spPr bwMode="auto">
            <a:xfrm>
              <a:off x="1559893" y="2241774"/>
              <a:ext cx="174947" cy="256404"/>
            </a:xfrm>
            <a:custGeom>
              <a:avLst/>
              <a:gdLst>
                <a:gd name="T0" fmla="*/ 146 w 160"/>
                <a:gd name="T1" fmla="*/ 103 h 234"/>
                <a:gd name="T2" fmla="*/ 144 w 160"/>
                <a:gd name="T3" fmla="*/ 103 h 234"/>
                <a:gd name="T4" fmla="*/ 128 w 160"/>
                <a:gd name="T5" fmla="*/ 69 h 234"/>
                <a:gd name="T6" fmla="*/ 117 w 160"/>
                <a:gd name="T7" fmla="*/ 12 h 234"/>
                <a:gd name="T8" fmla="*/ 103 w 160"/>
                <a:gd name="T9" fmla="*/ 0 h 234"/>
                <a:gd name="T10" fmla="*/ 44 w 160"/>
                <a:gd name="T11" fmla="*/ 0 h 234"/>
                <a:gd name="T12" fmla="*/ 30 w 160"/>
                <a:gd name="T13" fmla="*/ 12 h 234"/>
                <a:gd name="T14" fmla="*/ 20 w 160"/>
                <a:gd name="T15" fmla="*/ 67 h 234"/>
                <a:gd name="T16" fmla="*/ 0 w 160"/>
                <a:gd name="T17" fmla="*/ 117 h 234"/>
                <a:gd name="T18" fmla="*/ 19 w 160"/>
                <a:gd name="T19" fmla="*/ 166 h 234"/>
                <a:gd name="T20" fmla="*/ 29 w 160"/>
                <a:gd name="T21" fmla="*/ 222 h 234"/>
                <a:gd name="T22" fmla="*/ 44 w 160"/>
                <a:gd name="T23" fmla="*/ 234 h 234"/>
                <a:gd name="T24" fmla="*/ 102 w 160"/>
                <a:gd name="T25" fmla="*/ 234 h 234"/>
                <a:gd name="T26" fmla="*/ 116 w 160"/>
                <a:gd name="T27" fmla="*/ 222 h 234"/>
                <a:gd name="T28" fmla="*/ 127 w 160"/>
                <a:gd name="T29" fmla="*/ 166 h 234"/>
                <a:gd name="T30" fmla="*/ 144 w 160"/>
                <a:gd name="T31" fmla="*/ 131 h 234"/>
                <a:gd name="T32" fmla="*/ 146 w 160"/>
                <a:gd name="T33" fmla="*/ 132 h 234"/>
                <a:gd name="T34" fmla="*/ 160 w 160"/>
                <a:gd name="T35" fmla="*/ 117 h 234"/>
                <a:gd name="T36" fmla="*/ 146 w 160"/>
                <a:gd name="T37" fmla="*/ 103 h 234"/>
                <a:gd name="T38" fmla="*/ 44 w 160"/>
                <a:gd name="T39" fmla="*/ 15 h 234"/>
                <a:gd name="T40" fmla="*/ 103 w 160"/>
                <a:gd name="T41" fmla="*/ 15 h 234"/>
                <a:gd name="T42" fmla="*/ 110 w 160"/>
                <a:gd name="T43" fmla="*/ 54 h 234"/>
                <a:gd name="T44" fmla="*/ 73 w 160"/>
                <a:gd name="T45" fmla="*/ 44 h 234"/>
                <a:gd name="T46" fmla="*/ 37 w 160"/>
                <a:gd name="T47" fmla="*/ 54 h 234"/>
                <a:gd name="T48" fmla="*/ 44 w 160"/>
                <a:gd name="T49" fmla="*/ 15 h 234"/>
                <a:gd name="T50" fmla="*/ 102 w 160"/>
                <a:gd name="T51" fmla="*/ 219 h 234"/>
                <a:gd name="T52" fmla="*/ 44 w 160"/>
                <a:gd name="T53" fmla="*/ 219 h 234"/>
                <a:gd name="T54" fmla="*/ 36 w 160"/>
                <a:gd name="T55" fmla="*/ 180 h 234"/>
                <a:gd name="T56" fmla="*/ 73 w 160"/>
                <a:gd name="T57" fmla="*/ 190 h 234"/>
                <a:gd name="T58" fmla="*/ 109 w 160"/>
                <a:gd name="T59" fmla="*/ 180 h 234"/>
                <a:gd name="T60" fmla="*/ 102 w 160"/>
                <a:gd name="T61" fmla="*/ 219 h 234"/>
                <a:gd name="T62" fmla="*/ 73 w 160"/>
                <a:gd name="T63" fmla="*/ 176 h 234"/>
                <a:gd name="T64" fmla="*/ 14 w 160"/>
                <a:gd name="T65" fmla="*/ 117 h 234"/>
                <a:gd name="T66" fmla="*/ 73 w 160"/>
                <a:gd name="T67" fmla="*/ 59 h 234"/>
                <a:gd name="T68" fmla="*/ 131 w 160"/>
                <a:gd name="T69" fmla="*/ 117 h 234"/>
                <a:gd name="T70" fmla="*/ 73 w 160"/>
                <a:gd name="T71" fmla="*/ 17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234">
                  <a:moveTo>
                    <a:pt x="146" y="103"/>
                  </a:moveTo>
                  <a:cubicBezTo>
                    <a:pt x="145" y="103"/>
                    <a:pt x="145" y="103"/>
                    <a:pt x="144" y="103"/>
                  </a:cubicBezTo>
                  <a:cubicBezTo>
                    <a:pt x="142" y="90"/>
                    <a:pt x="136" y="79"/>
                    <a:pt x="128" y="69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6" y="5"/>
                    <a:pt x="110" y="0"/>
                    <a:pt x="10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7" y="0"/>
                    <a:pt x="31" y="5"/>
                    <a:pt x="30" y="12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7" y="80"/>
                    <a:pt x="0" y="98"/>
                    <a:pt x="0" y="117"/>
                  </a:cubicBezTo>
                  <a:cubicBezTo>
                    <a:pt x="0" y="136"/>
                    <a:pt x="7" y="153"/>
                    <a:pt x="19" y="166"/>
                  </a:cubicBezTo>
                  <a:cubicBezTo>
                    <a:pt x="29" y="222"/>
                    <a:pt x="29" y="222"/>
                    <a:pt x="29" y="222"/>
                  </a:cubicBezTo>
                  <a:cubicBezTo>
                    <a:pt x="30" y="229"/>
                    <a:pt x="36" y="234"/>
                    <a:pt x="44" y="234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9" y="234"/>
                    <a:pt x="115" y="229"/>
                    <a:pt x="116" y="222"/>
                  </a:cubicBezTo>
                  <a:cubicBezTo>
                    <a:pt x="127" y="166"/>
                    <a:pt x="127" y="166"/>
                    <a:pt x="127" y="166"/>
                  </a:cubicBezTo>
                  <a:cubicBezTo>
                    <a:pt x="135" y="156"/>
                    <a:pt x="142" y="145"/>
                    <a:pt x="144" y="131"/>
                  </a:cubicBezTo>
                  <a:cubicBezTo>
                    <a:pt x="145" y="132"/>
                    <a:pt x="145" y="132"/>
                    <a:pt x="146" y="132"/>
                  </a:cubicBezTo>
                  <a:cubicBezTo>
                    <a:pt x="154" y="132"/>
                    <a:pt x="160" y="125"/>
                    <a:pt x="160" y="117"/>
                  </a:cubicBezTo>
                  <a:cubicBezTo>
                    <a:pt x="160" y="109"/>
                    <a:pt x="154" y="103"/>
                    <a:pt x="146" y="103"/>
                  </a:cubicBezTo>
                  <a:close/>
                  <a:moveTo>
                    <a:pt x="44" y="15"/>
                  </a:moveTo>
                  <a:cubicBezTo>
                    <a:pt x="103" y="15"/>
                    <a:pt x="103" y="15"/>
                    <a:pt x="103" y="15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99" y="48"/>
                    <a:pt x="87" y="44"/>
                    <a:pt x="73" y="44"/>
                  </a:cubicBezTo>
                  <a:cubicBezTo>
                    <a:pt x="60" y="44"/>
                    <a:pt x="48" y="48"/>
                    <a:pt x="37" y="54"/>
                  </a:cubicBezTo>
                  <a:lnTo>
                    <a:pt x="44" y="15"/>
                  </a:lnTo>
                  <a:close/>
                  <a:moveTo>
                    <a:pt x="102" y="219"/>
                  </a:moveTo>
                  <a:cubicBezTo>
                    <a:pt x="44" y="219"/>
                    <a:pt x="44" y="219"/>
                    <a:pt x="44" y="219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47" y="186"/>
                    <a:pt x="59" y="190"/>
                    <a:pt x="73" y="190"/>
                  </a:cubicBezTo>
                  <a:cubicBezTo>
                    <a:pt x="86" y="190"/>
                    <a:pt x="98" y="186"/>
                    <a:pt x="109" y="180"/>
                  </a:cubicBezTo>
                  <a:lnTo>
                    <a:pt x="102" y="219"/>
                  </a:lnTo>
                  <a:close/>
                  <a:moveTo>
                    <a:pt x="73" y="176"/>
                  </a:moveTo>
                  <a:cubicBezTo>
                    <a:pt x="40" y="176"/>
                    <a:pt x="14" y="149"/>
                    <a:pt x="14" y="117"/>
                  </a:cubicBezTo>
                  <a:cubicBezTo>
                    <a:pt x="14" y="85"/>
                    <a:pt x="40" y="59"/>
                    <a:pt x="73" y="59"/>
                  </a:cubicBezTo>
                  <a:cubicBezTo>
                    <a:pt x="105" y="59"/>
                    <a:pt x="131" y="85"/>
                    <a:pt x="131" y="117"/>
                  </a:cubicBezTo>
                  <a:cubicBezTo>
                    <a:pt x="131" y="149"/>
                    <a:pt x="105" y="176"/>
                    <a:pt x="7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57"/>
            <p:cNvSpPr>
              <a:spLocks/>
            </p:cNvSpPr>
            <p:nvPr/>
          </p:nvSpPr>
          <p:spPr bwMode="auto">
            <a:xfrm>
              <a:off x="1630705" y="2329248"/>
              <a:ext cx="49522" cy="48134"/>
            </a:xfrm>
            <a:custGeom>
              <a:avLst/>
              <a:gdLst>
                <a:gd name="T0" fmla="*/ 44 w 45"/>
                <a:gd name="T1" fmla="*/ 1 h 44"/>
                <a:gd name="T2" fmla="*/ 40 w 45"/>
                <a:gd name="T3" fmla="*/ 1 h 44"/>
                <a:gd name="T4" fmla="*/ 3 w 45"/>
                <a:gd name="T5" fmla="*/ 32 h 44"/>
                <a:gd name="T6" fmla="*/ 0 w 45"/>
                <a:gd name="T7" fmla="*/ 37 h 44"/>
                <a:gd name="T8" fmla="*/ 3 w 45"/>
                <a:gd name="T9" fmla="*/ 42 h 44"/>
                <a:gd name="T10" fmla="*/ 8 w 45"/>
                <a:gd name="T11" fmla="*/ 44 h 44"/>
                <a:gd name="T12" fmla="*/ 13 w 45"/>
                <a:gd name="T13" fmla="*/ 42 h 44"/>
                <a:gd name="T14" fmla="*/ 26 w 45"/>
                <a:gd name="T15" fmla="*/ 26 h 44"/>
                <a:gd name="T16" fmla="*/ 44 w 45"/>
                <a:gd name="T17" fmla="*/ 4 h 44"/>
                <a:gd name="T18" fmla="*/ 44 w 45"/>
                <a:gd name="T1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4">
                  <a:moveTo>
                    <a:pt x="44" y="1"/>
                  </a:moveTo>
                  <a:cubicBezTo>
                    <a:pt x="43" y="0"/>
                    <a:pt x="41" y="0"/>
                    <a:pt x="40" y="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33"/>
                    <a:pt x="0" y="35"/>
                    <a:pt x="0" y="37"/>
                  </a:cubicBezTo>
                  <a:cubicBezTo>
                    <a:pt x="0" y="39"/>
                    <a:pt x="1" y="41"/>
                    <a:pt x="3" y="42"/>
                  </a:cubicBezTo>
                  <a:cubicBezTo>
                    <a:pt x="4" y="44"/>
                    <a:pt x="6" y="44"/>
                    <a:pt x="8" y="44"/>
                  </a:cubicBezTo>
                  <a:cubicBezTo>
                    <a:pt x="10" y="44"/>
                    <a:pt x="11" y="44"/>
                    <a:pt x="13" y="42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2"/>
                    <a:pt x="4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5" name="Freeform 78"/>
          <p:cNvSpPr>
            <a:spLocks noEditPoints="1"/>
          </p:cNvSpPr>
          <p:nvPr/>
        </p:nvSpPr>
        <p:spPr bwMode="auto">
          <a:xfrm>
            <a:off x="4486685" y="2593774"/>
            <a:ext cx="405044" cy="393087"/>
          </a:xfrm>
          <a:custGeom>
            <a:avLst/>
            <a:gdLst>
              <a:gd name="T0" fmla="*/ 172 w 241"/>
              <a:gd name="T1" fmla="*/ 0 h 234"/>
              <a:gd name="T2" fmla="*/ 102 w 241"/>
              <a:gd name="T3" fmla="*/ 50 h 234"/>
              <a:gd name="T4" fmla="*/ 102 w 241"/>
              <a:gd name="T5" fmla="*/ 50 h 234"/>
              <a:gd name="T6" fmla="*/ 26 w 241"/>
              <a:gd name="T7" fmla="*/ 126 h 234"/>
              <a:gd name="T8" fmla="*/ 2 w 241"/>
              <a:gd name="T9" fmla="*/ 201 h 234"/>
              <a:gd name="T10" fmla="*/ 26 w 241"/>
              <a:gd name="T11" fmla="*/ 234 h 234"/>
              <a:gd name="T12" fmla="*/ 96 w 241"/>
              <a:gd name="T13" fmla="*/ 216 h 234"/>
              <a:gd name="T14" fmla="*/ 220 w 241"/>
              <a:gd name="T15" fmla="*/ 97 h 234"/>
              <a:gd name="T16" fmla="*/ 117 w 241"/>
              <a:gd name="T17" fmla="*/ 174 h 234"/>
              <a:gd name="T18" fmla="*/ 181 w 241"/>
              <a:gd name="T19" fmla="*/ 86 h 234"/>
              <a:gd name="T20" fmla="*/ 174 w 241"/>
              <a:gd name="T21" fmla="*/ 123 h 234"/>
              <a:gd name="T22" fmla="*/ 117 w 241"/>
              <a:gd name="T23" fmla="*/ 180 h 234"/>
              <a:gd name="T24" fmla="*/ 108 w 241"/>
              <a:gd name="T25" fmla="*/ 148 h 234"/>
              <a:gd name="T26" fmla="*/ 84 w 241"/>
              <a:gd name="T27" fmla="*/ 125 h 234"/>
              <a:gd name="T28" fmla="*/ 169 w 241"/>
              <a:gd name="T29" fmla="*/ 66 h 234"/>
              <a:gd name="T30" fmla="*/ 108 w 241"/>
              <a:gd name="T31" fmla="*/ 148 h 234"/>
              <a:gd name="T32" fmla="*/ 56 w 241"/>
              <a:gd name="T33" fmla="*/ 117 h 234"/>
              <a:gd name="T34" fmla="*/ 146 w 241"/>
              <a:gd name="T35" fmla="*/ 53 h 234"/>
              <a:gd name="T36" fmla="*/ 31 w 241"/>
              <a:gd name="T37" fmla="*/ 219 h 234"/>
              <a:gd name="T38" fmla="*/ 15 w 241"/>
              <a:gd name="T39" fmla="*/ 209 h 234"/>
              <a:gd name="T40" fmla="*/ 23 w 241"/>
              <a:gd name="T41" fmla="*/ 177 h 234"/>
              <a:gd name="T42" fmla="*/ 58 w 241"/>
              <a:gd name="T43" fmla="*/ 211 h 234"/>
              <a:gd name="T44" fmla="*/ 65 w 241"/>
              <a:gd name="T45" fmla="*/ 210 h 234"/>
              <a:gd name="T46" fmla="*/ 26 w 241"/>
              <a:gd name="T47" fmla="*/ 169 h 234"/>
              <a:gd name="T48" fmla="*/ 36 w 241"/>
              <a:gd name="T49" fmla="*/ 138 h 234"/>
              <a:gd name="T50" fmla="*/ 95 w 241"/>
              <a:gd name="T51" fmla="*/ 201 h 234"/>
              <a:gd name="T52" fmla="*/ 65 w 241"/>
              <a:gd name="T53" fmla="*/ 210 h 234"/>
              <a:gd name="T54" fmla="*/ 198 w 241"/>
              <a:gd name="T55" fmla="*/ 99 h 234"/>
              <a:gd name="T56" fmla="*/ 179 w 241"/>
              <a:gd name="T57" fmla="*/ 55 h 234"/>
              <a:gd name="T58" fmla="*/ 148 w 241"/>
              <a:gd name="T59" fmla="*/ 24 h 234"/>
              <a:gd name="T60" fmla="*/ 205 w 241"/>
              <a:gd name="T61" fmla="*/ 30 h 234"/>
              <a:gd name="T62" fmla="*/ 210 w 241"/>
              <a:gd name="T63" fmla="*/ 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endParaRPr lang="id-ID" sz="900" dirty="0">
              <a:latin typeface="微软雅黑" panose="020B0503020204020204" pitchFamily="34" charset="-122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816368" y="3815643"/>
            <a:ext cx="392985" cy="367543"/>
            <a:chOff x="998489" y="2241774"/>
            <a:chExt cx="256404" cy="239742"/>
          </a:xfrm>
          <a:solidFill>
            <a:schemeClr val="bg1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998489" y="2241774"/>
              <a:ext cx="256404" cy="239742"/>
            </a:xfrm>
            <a:custGeom>
              <a:avLst/>
              <a:gdLst>
                <a:gd name="T0" fmla="*/ 230 w 234"/>
                <a:gd name="T1" fmla="*/ 48 h 219"/>
                <a:gd name="T2" fmla="*/ 186 w 234"/>
                <a:gd name="T3" fmla="*/ 5 h 219"/>
                <a:gd name="T4" fmla="*/ 176 w 234"/>
                <a:gd name="T5" fmla="*/ 0 h 219"/>
                <a:gd name="T6" fmla="*/ 22 w 234"/>
                <a:gd name="T7" fmla="*/ 0 h 219"/>
                <a:gd name="T8" fmla="*/ 0 w 234"/>
                <a:gd name="T9" fmla="*/ 22 h 219"/>
                <a:gd name="T10" fmla="*/ 0 w 234"/>
                <a:gd name="T11" fmla="*/ 197 h 219"/>
                <a:gd name="T12" fmla="*/ 22 w 234"/>
                <a:gd name="T13" fmla="*/ 219 h 219"/>
                <a:gd name="T14" fmla="*/ 212 w 234"/>
                <a:gd name="T15" fmla="*/ 219 h 219"/>
                <a:gd name="T16" fmla="*/ 234 w 234"/>
                <a:gd name="T17" fmla="*/ 197 h 219"/>
                <a:gd name="T18" fmla="*/ 234 w 234"/>
                <a:gd name="T19" fmla="*/ 59 h 219"/>
                <a:gd name="T20" fmla="*/ 230 w 234"/>
                <a:gd name="T21" fmla="*/ 48 h 219"/>
                <a:gd name="T22" fmla="*/ 220 w 234"/>
                <a:gd name="T23" fmla="*/ 197 h 219"/>
                <a:gd name="T24" fmla="*/ 212 w 234"/>
                <a:gd name="T25" fmla="*/ 205 h 219"/>
                <a:gd name="T26" fmla="*/ 22 w 234"/>
                <a:gd name="T27" fmla="*/ 205 h 219"/>
                <a:gd name="T28" fmla="*/ 15 w 234"/>
                <a:gd name="T29" fmla="*/ 197 h 219"/>
                <a:gd name="T30" fmla="*/ 15 w 234"/>
                <a:gd name="T31" fmla="*/ 22 h 219"/>
                <a:gd name="T32" fmla="*/ 22 w 234"/>
                <a:gd name="T33" fmla="*/ 15 h 219"/>
                <a:gd name="T34" fmla="*/ 168 w 234"/>
                <a:gd name="T35" fmla="*/ 15 h 219"/>
                <a:gd name="T36" fmla="*/ 168 w 234"/>
                <a:gd name="T37" fmla="*/ 44 h 219"/>
                <a:gd name="T38" fmla="*/ 168 w 234"/>
                <a:gd name="T39" fmla="*/ 44 h 219"/>
                <a:gd name="T40" fmla="*/ 190 w 234"/>
                <a:gd name="T41" fmla="*/ 66 h 219"/>
                <a:gd name="T42" fmla="*/ 198 w 234"/>
                <a:gd name="T43" fmla="*/ 66 h 219"/>
                <a:gd name="T44" fmla="*/ 220 w 234"/>
                <a:gd name="T45" fmla="*/ 66 h 219"/>
                <a:gd name="T46" fmla="*/ 220 w 234"/>
                <a:gd name="T47" fmla="*/ 197 h 219"/>
                <a:gd name="T48" fmla="*/ 198 w 234"/>
                <a:gd name="T49" fmla="*/ 59 h 219"/>
                <a:gd name="T50" fmla="*/ 190 w 234"/>
                <a:gd name="T51" fmla="*/ 59 h 219"/>
                <a:gd name="T52" fmla="*/ 176 w 234"/>
                <a:gd name="T53" fmla="*/ 44 h 219"/>
                <a:gd name="T54" fmla="*/ 176 w 234"/>
                <a:gd name="T55" fmla="*/ 44 h 219"/>
                <a:gd name="T56" fmla="*/ 176 w 234"/>
                <a:gd name="T57" fmla="*/ 15 h 219"/>
                <a:gd name="T58" fmla="*/ 220 w 234"/>
                <a:gd name="T59" fmla="*/ 59 h 219"/>
                <a:gd name="T60" fmla="*/ 198 w 234"/>
                <a:gd name="T61" fmla="*/ 5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4" h="219">
                  <a:moveTo>
                    <a:pt x="230" y="48"/>
                  </a:moveTo>
                  <a:cubicBezTo>
                    <a:pt x="186" y="5"/>
                    <a:pt x="186" y="5"/>
                    <a:pt x="186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10"/>
                    <a:pt x="10" y="219"/>
                    <a:pt x="22" y="219"/>
                  </a:cubicBezTo>
                  <a:cubicBezTo>
                    <a:pt x="212" y="219"/>
                    <a:pt x="212" y="219"/>
                    <a:pt x="212" y="219"/>
                  </a:cubicBezTo>
                  <a:cubicBezTo>
                    <a:pt x="224" y="219"/>
                    <a:pt x="234" y="210"/>
                    <a:pt x="234" y="197"/>
                  </a:cubicBezTo>
                  <a:cubicBezTo>
                    <a:pt x="234" y="59"/>
                    <a:pt x="234" y="59"/>
                    <a:pt x="234" y="59"/>
                  </a:cubicBezTo>
                  <a:cubicBezTo>
                    <a:pt x="234" y="55"/>
                    <a:pt x="233" y="51"/>
                    <a:pt x="230" y="48"/>
                  </a:cubicBezTo>
                  <a:close/>
                  <a:moveTo>
                    <a:pt x="220" y="197"/>
                  </a:moveTo>
                  <a:cubicBezTo>
                    <a:pt x="220" y="202"/>
                    <a:pt x="216" y="205"/>
                    <a:pt x="212" y="205"/>
                  </a:cubicBezTo>
                  <a:cubicBezTo>
                    <a:pt x="22" y="205"/>
                    <a:pt x="22" y="205"/>
                    <a:pt x="22" y="205"/>
                  </a:cubicBezTo>
                  <a:cubicBezTo>
                    <a:pt x="18" y="205"/>
                    <a:pt x="15" y="202"/>
                    <a:pt x="15" y="19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"/>
                    <a:pt x="18" y="15"/>
                    <a:pt x="22" y="15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56"/>
                    <a:pt x="178" y="66"/>
                    <a:pt x="190" y="66"/>
                  </a:cubicBezTo>
                  <a:cubicBezTo>
                    <a:pt x="198" y="66"/>
                    <a:pt x="198" y="66"/>
                    <a:pt x="198" y="66"/>
                  </a:cubicBezTo>
                  <a:cubicBezTo>
                    <a:pt x="220" y="66"/>
                    <a:pt x="220" y="66"/>
                    <a:pt x="220" y="66"/>
                  </a:cubicBezTo>
                  <a:lnTo>
                    <a:pt x="220" y="197"/>
                  </a:lnTo>
                  <a:close/>
                  <a:moveTo>
                    <a:pt x="198" y="59"/>
                  </a:moveTo>
                  <a:cubicBezTo>
                    <a:pt x="190" y="59"/>
                    <a:pt x="190" y="59"/>
                    <a:pt x="190" y="59"/>
                  </a:cubicBezTo>
                  <a:cubicBezTo>
                    <a:pt x="182" y="59"/>
                    <a:pt x="176" y="52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220" y="59"/>
                    <a:pt x="220" y="59"/>
                    <a:pt x="220" y="59"/>
                  </a:cubicBezTo>
                  <a:lnTo>
                    <a:pt x="198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59"/>
            <p:cNvSpPr>
              <a:spLocks/>
            </p:cNvSpPr>
            <p:nvPr/>
          </p:nvSpPr>
          <p:spPr bwMode="auto">
            <a:xfrm>
              <a:off x="1118823" y="2289908"/>
              <a:ext cx="48597" cy="7868"/>
            </a:xfrm>
            <a:custGeom>
              <a:avLst/>
              <a:gdLst>
                <a:gd name="T0" fmla="*/ 4 w 44"/>
                <a:gd name="T1" fmla="*/ 7 h 7"/>
                <a:gd name="T2" fmla="*/ 40 w 44"/>
                <a:gd name="T3" fmla="*/ 7 h 7"/>
                <a:gd name="T4" fmla="*/ 44 w 44"/>
                <a:gd name="T5" fmla="*/ 4 h 7"/>
                <a:gd name="T6" fmla="*/ 40 w 44"/>
                <a:gd name="T7" fmla="*/ 0 h 7"/>
                <a:gd name="T8" fmla="*/ 4 w 44"/>
                <a:gd name="T9" fmla="*/ 0 h 7"/>
                <a:gd name="T10" fmla="*/ 0 w 44"/>
                <a:gd name="T11" fmla="*/ 4 h 7"/>
                <a:gd name="T12" fmla="*/ 4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60"/>
            <p:cNvSpPr>
              <a:spLocks/>
            </p:cNvSpPr>
            <p:nvPr/>
          </p:nvSpPr>
          <p:spPr bwMode="auto">
            <a:xfrm>
              <a:off x="1118823" y="2313975"/>
              <a:ext cx="48597" cy="7868"/>
            </a:xfrm>
            <a:custGeom>
              <a:avLst/>
              <a:gdLst>
                <a:gd name="T0" fmla="*/ 4 w 44"/>
                <a:gd name="T1" fmla="*/ 7 h 7"/>
                <a:gd name="T2" fmla="*/ 40 w 44"/>
                <a:gd name="T3" fmla="*/ 7 h 7"/>
                <a:gd name="T4" fmla="*/ 44 w 44"/>
                <a:gd name="T5" fmla="*/ 4 h 7"/>
                <a:gd name="T6" fmla="*/ 40 w 44"/>
                <a:gd name="T7" fmla="*/ 0 h 7"/>
                <a:gd name="T8" fmla="*/ 4 w 44"/>
                <a:gd name="T9" fmla="*/ 0 h 7"/>
                <a:gd name="T10" fmla="*/ 0 w 44"/>
                <a:gd name="T11" fmla="*/ 4 h 7"/>
                <a:gd name="T12" fmla="*/ 4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61"/>
            <p:cNvSpPr>
              <a:spLocks/>
            </p:cNvSpPr>
            <p:nvPr/>
          </p:nvSpPr>
          <p:spPr bwMode="auto">
            <a:xfrm>
              <a:off x="1118823" y="2338041"/>
              <a:ext cx="104135" cy="7868"/>
            </a:xfrm>
            <a:custGeom>
              <a:avLst/>
              <a:gdLst>
                <a:gd name="T0" fmla="*/ 0 w 95"/>
                <a:gd name="T1" fmla="*/ 4 h 7"/>
                <a:gd name="T2" fmla="*/ 4 w 95"/>
                <a:gd name="T3" fmla="*/ 7 h 7"/>
                <a:gd name="T4" fmla="*/ 91 w 95"/>
                <a:gd name="T5" fmla="*/ 7 h 7"/>
                <a:gd name="T6" fmla="*/ 95 w 95"/>
                <a:gd name="T7" fmla="*/ 4 h 7"/>
                <a:gd name="T8" fmla="*/ 91 w 95"/>
                <a:gd name="T9" fmla="*/ 0 h 7"/>
                <a:gd name="T10" fmla="*/ 4 w 95"/>
                <a:gd name="T11" fmla="*/ 0 h 7"/>
                <a:gd name="T12" fmla="*/ 0 w 9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">
                  <a:moveTo>
                    <a:pt x="0" y="4"/>
                  </a:moveTo>
                  <a:cubicBezTo>
                    <a:pt x="0" y="6"/>
                    <a:pt x="2" y="7"/>
                    <a:pt x="4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3" y="7"/>
                    <a:pt x="95" y="6"/>
                    <a:pt x="95" y="4"/>
                  </a:cubicBezTo>
                  <a:cubicBezTo>
                    <a:pt x="95" y="2"/>
                    <a:pt x="93" y="0"/>
                    <a:pt x="9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2"/>
            <p:cNvSpPr>
              <a:spLocks/>
            </p:cNvSpPr>
            <p:nvPr/>
          </p:nvSpPr>
          <p:spPr bwMode="auto">
            <a:xfrm>
              <a:off x="1031349" y="2386175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63"/>
            <p:cNvSpPr>
              <a:spLocks/>
            </p:cNvSpPr>
            <p:nvPr/>
          </p:nvSpPr>
          <p:spPr bwMode="auto">
            <a:xfrm>
              <a:off x="1031349" y="2410242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4"/>
            <p:cNvSpPr>
              <a:spLocks/>
            </p:cNvSpPr>
            <p:nvPr/>
          </p:nvSpPr>
          <p:spPr bwMode="auto">
            <a:xfrm>
              <a:off x="1031349" y="2434308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5"/>
            <p:cNvSpPr>
              <a:spLocks/>
            </p:cNvSpPr>
            <p:nvPr/>
          </p:nvSpPr>
          <p:spPr bwMode="auto">
            <a:xfrm>
              <a:off x="1031349" y="2362108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6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6"/>
            <p:cNvSpPr>
              <a:spLocks noEditPoints="1"/>
            </p:cNvSpPr>
            <p:nvPr/>
          </p:nvSpPr>
          <p:spPr bwMode="auto">
            <a:xfrm>
              <a:off x="1031349" y="2282040"/>
              <a:ext cx="71275" cy="63870"/>
            </a:xfrm>
            <a:custGeom>
              <a:avLst/>
              <a:gdLst>
                <a:gd name="T0" fmla="*/ 7 w 65"/>
                <a:gd name="T1" fmla="*/ 58 h 58"/>
                <a:gd name="T2" fmla="*/ 58 w 65"/>
                <a:gd name="T3" fmla="*/ 58 h 58"/>
                <a:gd name="T4" fmla="*/ 65 w 65"/>
                <a:gd name="T5" fmla="*/ 51 h 58"/>
                <a:gd name="T6" fmla="*/ 65 w 65"/>
                <a:gd name="T7" fmla="*/ 7 h 58"/>
                <a:gd name="T8" fmla="*/ 58 w 65"/>
                <a:gd name="T9" fmla="*/ 0 h 58"/>
                <a:gd name="T10" fmla="*/ 7 w 65"/>
                <a:gd name="T11" fmla="*/ 0 h 58"/>
                <a:gd name="T12" fmla="*/ 0 w 65"/>
                <a:gd name="T13" fmla="*/ 7 h 58"/>
                <a:gd name="T14" fmla="*/ 0 w 65"/>
                <a:gd name="T15" fmla="*/ 51 h 58"/>
                <a:gd name="T16" fmla="*/ 7 w 65"/>
                <a:gd name="T17" fmla="*/ 58 h 58"/>
                <a:gd name="T18" fmla="*/ 14 w 65"/>
                <a:gd name="T19" fmla="*/ 14 h 58"/>
                <a:gd name="T20" fmla="*/ 51 w 65"/>
                <a:gd name="T21" fmla="*/ 14 h 58"/>
                <a:gd name="T22" fmla="*/ 51 w 65"/>
                <a:gd name="T23" fmla="*/ 44 h 58"/>
                <a:gd name="T24" fmla="*/ 14 w 65"/>
                <a:gd name="T25" fmla="*/ 44 h 58"/>
                <a:gd name="T26" fmla="*/ 14 w 65"/>
                <a:gd name="T27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58">
                  <a:moveTo>
                    <a:pt x="7" y="58"/>
                  </a:moveTo>
                  <a:cubicBezTo>
                    <a:pt x="58" y="58"/>
                    <a:pt x="58" y="58"/>
                    <a:pt x="58" y="58"/>
                  </a:cubicBezTo>
                  <a:cubicBezTo>
                    <a:pt x="62" y="58"/>
                    <a:pt x="65" y="55"/>
                    <a:pt x="65" y="5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lose/>
                  <a:moveTo>
                    <a:pt x="14" y="14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14" y="44"/>
                    <a:pt x="14" y="44"/>
                    <a:pt x="14" y="4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016371" y="427441"/>
            <a:ext cx="6179850" cy="853612"/>
            <a:chOff x="6008980" y="854881"/>
            <a:chExt cx="12359699" cy="1707223"/>
          </a:xfrm>
        </p:grpSpPr>
        <p:sp>
          <p:nvSpPr>
            <p:cNvPr id="68" name="TextBox 67"/>
            <p:cNvSpPr txBox="1"/>
            <p:nvPr/>
          </p:nvSpPr>
          <p:spPr>
            <a:xfrm>
              <a:off x="6008980" y="854881"/>
              <a:ext cx="12359699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Contents</a:t>
              </a:r>
              <a:endParaRPr lang="id-ID" sz="4000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59696" y="2470666"/>
              <a:ext cx="5149106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6" grpId="0" animBg="1"/>
      <p:bldP spid="19" grpId="0" animBg="1"/>
      <p:bldP spid="25" grpId="0" animBg="1"/>
      <p:bldP spid="28" grpId="0" animBg="1"/>
      <p:bldP spid="31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1" grpId="0" animBg="1"/>
      <p:bldP spid="42" grpId="0" animBg="1"/>
      <p:bldP spid="44" grpId="0" animBg="1"/>
      <p:bldP spid="5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88719" y="222387"/>
            <a:ext cx="9235441" cy="759621"/>
            <a:chOff x="2689990" y="483017"/>
            <a:chExt cx="19943045" cy="1519241"/>
          </a:xfrm>
        </p:grpSpPr>
        <p:sp>
          <p:nvSpPr>
            <p:cNvPr id="22" name="TextBox 21"/>
            <p:cNvSpPr txBox="1"/>
            <p:nvPr/>
          </p:nvSpPr>
          <p:spPr>
            <a:xfrm>
              <a:off x="2689990" y="483017"/>
              <a:ext cx="19943045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Model </a:t>
              </a:r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Evaluation</a:t>
              </a:r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and</a:t>
              </a:r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Selection</a:t>
              </a:r>
              <a:endParaRPr lang="id-ID" sz="4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4088688" y="1910820"/>
              <a:ext cx="16239743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28520" y="5717399"/>
            <a:ext cx="10470357" cy="61515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ach </a:t>
            </a:r>
            <a:r>
              <a:rPr 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model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'</a:t>
            </a:r>
            <a:r>
              <a:rPr 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RMSPE on the training dataset through 10-fold cross-validation. In general, low RMSPE indicate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 better model performance. </a:t>
            </a:r>
            <a:r>
              <a:rPr 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Gradient boosting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(Green Line)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gives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 the lowest RMSPE.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5803" r="8590" b="3794"/>
          <a:stretch/>
        </p:blipFill>
        <p:spPr>
          <a:xfrm>
            <a:off x="1836443" y="1192623"/>
            <a:ext cx="7882128" cy="4452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26"/>
          <p:cNvSpPr>
            <a:spLocks noEditPoints="1"/>
          </p:cNvSpPr>
          <p:nvPr/>
        </p:nvSpPr>
        <p:spPr bwMode="auto">
          <a:xfrm rot="2700000">
            <a:off x="1741831" y="1847013"/>
            <a:ext cx="249506" cy="459387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endParaRPr lang="id-ID" sz="9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651118" y="3549510"/>
            <a:ext cx="381819" cy="363438"/>
            <a:chOff x="6719888" y="887413"/>
            <a:chExt cx="492125" cy="468312"/>
          </a:xfrm>
          <a:solidFill>
            <a:schemeClr val="accent3"/>
          </a:solidFill>
        </p:grpSpPr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4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5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3" name="Freeform 22"/>
          <p:cNvSpPr>
            <a:spLocks noEditPoints="1"/>
          </p:cNvSpPr>
          <p:nvPr/>
        </p:nvSpPr>
        <p:spPr bwMode="auto">
          <a:xfrm>
            <a:off x="1672933" y="2680434"/>
            <a:ext cx="387301" cy="389778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endParaRPr lang="id-ID" sz="9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4" name="Group 73"/>
          <p:cNvGrpSpPr/>
          <p:nvPr/>
        </p:nvGrpSpPr>
        <p:grpSpPr>
          <a:xfrm rot="2700000">
            <a:off x="1739452" y="5055762"/>
            <a:ext cx="254265" cy="442983"/>
            <a:chOff x="4732338" y="4783138"/>
            <a:chExt cx="703263" cy="1225550"/>
          </a:xfrm>
          <a:solidFill>
            <a:schemeClr val="accent6"/>
          </a:solidFill>
        </p:grpSpPr>
        <p:sp>
          <p:nvSpPr>
            <p:cNvPr id="75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684134" y="4293088"/>
            <a:ext cx="364902" cy="345407"/>
            <a:chOff x="8332788" y="4254500"/>
            <a:chExt cx="561975" cy="531813"/>
          </a:xfrm>
          <a:solidFill>
            <a:schemeClr val="accent4"/>
          </a:solidFill>
        </p:grpSpPr>
        <p:sp>
          <p:nvSpPr>
            <p:cNvPr id="85" name="Rectangle 16"/>
            <p:cNvSpPr>
              <a:spLocks noChangeArrowheads="1"/>
            </p:cNvSpPr>
            <p:nvPr/>
          </p:nvSpPr>
          <p:spPr bwMode="auto">
            <a:xfrm>
              <a:off x="8416926" y="4486275"/>
              <a:ext cx="188913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6" name="Rectangle 17"/>
            <p:cNvSpPr>
              <a:spLocks noChangeArrowheads="1"/>
            </p:cNvSpPr>
            <p:nvPr/>
          </p:nvSpPr>
          <p:spPr bwMode="auto">
            <a:xfrm>
              <a:off x="8416926" y="4416425"/>
              <a:ext cx="13970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7" name="Rectangle 18"/>
            <p:cNvSpPr>
              <a:spLocks noChangeArrowheads="1"/>
            </p:cNvSpPr>
            <p:nvPr/>
          </p:nvSpPr>
          <p:spPr bwMode="auto">
            <a:xfrm>
              <a:off x="8416926" y="4564063"/>
              <a:ext cx="139700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8629651" y="4513263"/>
              <a:ext cx="247650" cy="127000"/>
            </a:xfrm>
            <a:custGeom>
              <a:avLst/>
              <a:gdLst>
                <a:gd name="T0" fmla="*/ 295 w 561"/>
                <a:gd name="T1" fmla="*/ 289 h 289"/>
                <a:gd name="T2" fmla="*/ 61 w 561"/>
                <a:gd name="T3" fmla="*/ 157 h 289"/>
                <a:gd name="T4" fmla="*/ 34 w 561"/>
                <a:gd name="T5" fmla="*/ 172 h 289"/>
                <a:gd name="T6" fmla="*/ 23 w 561"/>
                <a:gd name="T7" fmla="*/ 175 h 289"/>
                <a:gd name="T8" fmla="*/ 7 w 561"/>
                <a:gd name="T9" fmla="*/ 168 h 289"/>
                <a:gd name="T10" fmla="*/ 0 w 561"/>
                <a:gd name="T11" fmla="*/ 152 h 289"/>
                <a:gd name="T12" fmla="*/ 1 w 561"/>
                <a:gd name="T13" fmla="*/ 23 h 289"/>
                <a:gd name="T14" fmla="*/ 23 w 561"/>
                <a:gd name="T15" fmla="*/ 0 h 289"/>
                <a:gd name="T16" fmla="*/ 35 w 561"/>
                <a:gd name="T17" fmla="*/ 3 h 289"/>
                <a:gd name="T18" fmla="*/ 148 w 561"/>
                <a:gd name="T19" fmla="*/ 68 h 289"/>
                <a:gd name="T20" fmla="*/ 160 w 561"/>
                <a:gd name="T21" fmla="*/ 88 h 289"/>
                <a:gd name="T22" fmla="*/ 148 w 561"/>
                <a:gd name="T23" fmla="*/ 108 h 289"/>
                <a:gd name="T24" fmla="*/ 116 w 561"/>
                <a:gd name="T25" fmla="*/ 126 h 289"/>
                <a:gd name="T26" fmla="*/ 295 w 561"/>
                <a:gd name="T27" fmla="*/ 225 h 289"/>
                <a:gd name="T28" fmla="*/ 495 w 561"/>
                <a:gd name="T29" fmla="*/ 97 h 289"/>
                <a:gd name="T30" fmla="*/ 525 w 561"/>
                <a:gd name="T31" fmla="*/ 77 h 289"/>
                <a:gd name="T32" fmla="*/ 537 w 561"/>
                <a:gd name="T33" fmla="*/ 80 h 289"/>
                <a:gd name="T34" fmla="*/ 554 w 561"/>
                <a:gd name="T35" fmla="*/ 121 h 289"/>
                <a:gd name="T36" fmla="*/ 295 w 561"/>
                <a:gd name="T37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1" h="289">
                  <a:moveTo>
                    <a:pt x="295" y="289"/>
                  </a:moveTo>
                  <a:cubicBezTo>
                    <a:pt x="200" y="289"/>
                    <a:pt x="111" y="239"/>
                    <a:pt x="61" y="157"/>
                  </a:cubicBezTo>
                  <a:cubicBezTo>
                    <a:pt x="47" y="165"/>
                    <a:pt x="36" y="171"/>
                    <a:pt x="34" y="172"/>
                  </a:cubicBezTo>
                  <a:cubicBezTo>
                    <a:pt x="31" y="174"/>
                    <a:pt x="27" y="175"/>
                    <a:pt x="23" y="175"/>
                  </a:cubicBezTo>
                  <a:cubicBezTo>
                    <a:pt x="17" y="175"/>
                    <a:pt x="11" y="172"/>
                    <a:pt x="7" y="168"/>
                  </a:cubicBezTo>
                  <a:cubicBezTo>
                    <a:pt x="2" y="164"/>
                    <a:pt x="0" y="158"/>
                    <a:pt x="0" y="152"/>
                  </a:cubicBezTo>
                  <a:cubicBezTo>
                    <a:pt x="0" y="140"/>
                    <a:pt x="0" y="29"/>
                    <a:pt x="1" y="23"/>
                  </a:cubicBezTo>
                  <a:cubicBezTo>
                    <a:pt x="1" y="10"/>
                    <a:pt x="11" y="0"/>
                    <a:pt x="23" y="0"/>
                  </a:cubicBezTo>
                  <a:cubicBezTo>
                    <a:pt x="27" y="0"/>
                    <a:pt x="32" y="1"/>
                    <a:pt x="35" y="3"/>
                  </a:cubicBezTo>
                  <a:cubicBezTo>
                    <a:pt x="37" y="4"/>
                    <a:pt x="145" y="66"/>
                    <a:pt x="148" y="68"/>
                  </a:cubicBezTo>
                  <a:cubicBezTo>
                    <a:pt x="155" y="73"/>
                    <a:pt x="160" y="80"/>
                    <a:pt x="160" y="88"/>
                  </a:cubicBezTo>
                  <a:cubicBezTo>
                    <a:pt x="160" y="96"/>
                    <a:pt x="155" y="104"/>
                    <a:pt x="148" y="108"/>
                  </a:cubicBezTo>
                  <a:cubicBezTo>
                    <a:pt x="145" y="110"/>
                    <a:pt x="129" y="119"/>
                    <a:pt x="116" y="126"/>
                  </a:cubicBezTo>
                  <a:cubicBezTo>
                    <a:pt x="156" y="188"/>
                    <a:pt x="223" y="225"/>
                    <a:pt x="295" y="225"/>
                  </a:cubicBezTo>
                  <a:cubicBezTo>
                    <a:pt x="385" y="225"/>
                    <a:pt x="463" y="175"/>
                    <a:pt x="495" y="97"/>
                  </a:cubicBezTo>
                  <a:cubicBezTo>
                    <a:pt x="500" y="85"/>
                    <a:pt x="512" y="77"/>
                    <a:pt x="525" y="77"/>
                  </a:cubicBezTo>
                  <a:cubicBezTo>
                    <a:pt x="529" y="77"/>
                    <a:pt x="533" y="78"/>
                    <a:pt x="537" y="80"/>
                  </a:cubicBezTo>
                  <a:cubicBezTo>
                    <a:pt x="553" y="86"/>
                    <a:pt x="561" y="105"/>
                    <a:pt x="554" y="121"/>
                  </a:cubicBezTo>
                  <a:cubicBezTo>
                    <a:pt x="512" y="223"/>
                    <a:pt x="411" y="289"/>
                    <a:pt x="295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" name="Freeform 20"/>
            <p:cNvSpPr>
              <a:spLocks/>
            </p:cNvSpPr>
            <p:nvPr/>
          </p:nvSpPr>
          <p:spPr bwMode="auto">
            <a:xfrm>
              <a:off x="8643938" y="4391025"/>
              <a:ext cx="250825" cy="128588"/>
            </a:xfrm>
            <a:custGeom>
              <a:avLst/>
              <a:gdLst>
                <a:gd name="T0" fmla="*/ 544 w 567"/>
                <a:gd name="T1" fmla="*/ 289 h 289"/>
                <a:gd name="T2" fmla="*/ 533 w 567"/>
                <a:gd name="T3" fmla="*/ 286 h 289"/>
                <a:gd name="T4" fmla="*/ 419 w 567"/>
                <a:gd name="T5" fmla="*/ 222 h 289"/>
                <a:gd name="T6" fmla="*/ 407 w 567"/>
                <a:gd name="T7" fmla="*/ 202 h 289"/>
                <a:gd name="T8" fmla="*/ 419 w 567"/>
                <a:gd name="T9" fmla="*/ 182 h 289"/>
                <a:gd name="T10" fmla="*/ 448 w 567"/>
                <a:gd name="T11" fmla="*/ 165 h 289"/>
                <a:gd name="T12" fmla="*/ 260 w 567"/>
                <a:gd name="T13" fmla="*/ 63 h 289"/>
                <a:gd name="T14" fmla="*/ 66 w 567"/>
                <a:gd name="T15" fmla="*/ 193 h 289"/>
                <a:gd name="T16" fmla="*/ 36 w 567"/>
                <a:gd name="T17" fmla="*/ 212 h 289"/>
                <a:gd name="T18" fmla="*/ 24 w 567"/>
                <a:gd name="T19" fmla="*/ 209 h 289"/>
                <a:gd name="T20" fmla="*/ 7 w 567"/>
                <a:gd name="T21" fmla="*/ 167 h 289"/>
                <a:gd name="T22" fmla="*/ 260 w 567"/>
                <a:gd name="T23" fmla="*/ 0 h 289"/>
                <a:gd name="T24" fmla="*/ 503 w 567"/>
                <a:gd name="T25" fmla="*/ 134 h 289"/>
                <a:gd name="T26" fmla="*/ 532 w 567"/>
                <a:gd name="T27" fmla="*/ 117 h 289"/>
                <a:gd name="T28" fmla="*/ 543 w 567"/>
                <a:gd name="T29" fmla="*/ 114 h 289"/>
                <a:gd name="T30" fmla="*/ 566 w 567"/>
                <a:gd name="T31" fmla="*/ 137 h 289"/>
                <a:gd name="T32" fmla="*/ 567 w 567"/>
                <a:gd name="T33" fmla="*/ 266 h 289"/>
                <a:gd name="T34" fmla="*/ 560 w 567"/>
                <a:gd name="T35" fmla="*/ 282 h 289"/>
                <a:gd name="T36" fmla="*/ 544 w 567"/>
                <a:gd name="T37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7" h="289">
                  <a:moveTo>
                    <a:pt x="544" y="289"/>
                  </a:moveTo>
                  <a:cubicBezTo>
                    <a:pt x="540" y="289"/>
                    <a:pt x="536" y="288"/>
                    <a:pt x="533" y="286"/>
                  </a:cubicBezTo>
                  <a:cubicBezTo>
                    <a:pt x="527" y="283"/>
                    <a:pt x="426" y="226"/>
                    <a:pt x="419" y="222"/>
                  </a:cubicBezTo>
                  <a:cubicBezTo>
                    <a:pt x="411" y="218"/>
                    <a:pt x="407" y="210"/>
                    <a:pt x="407" y="202"/>
                  </a:cubicBezTo>
                  <a:cubicBezTo>
                    <a:pt x="407" y="194"/>
                    <a:pt x="411" y="187"/>
                    <a:pt x="419" y="182"/>
                  </a:cubicBezTo>
                  <a:cubicBezTo>
                    <a:pt x="420" y="181"/>
                    <a:pt x="433" y="174"/>
                    <a:pt x="448" y="165"/>
                  </a:cubicBezTo>
                  <a:cubicBezTo>
                    <a:pt x="413" y="101"/>
                    <a:pt x="344" y="63"/>
                    <a:pt x="260" y="63"/>
                  </a:cubicBezTo>
                  <a:cubicBezTo>
                    <a:pt x="176" y="63"/>
                    <a:pt x="100" y="114"/>
                    <a:pt x="66" y="193"/>
                  </a:cubicBezTo>
                  <a:cubicBezTo>
                    <a:pt x="61" y="204"/>
                    <a:pt x="49" y="212"/>
                    <a:pt x="36" y="212"/>
                  </a:cubicBezTo>
                  <a:cubicBezTo>
                    <a:pt x="32" y="212"/>
                    <a:pt x="28" y="211"/>
                    <a:pt x="24" y="209"/>
                  </a:cubicBezTo>
                  <a:cubicBezTo>
                    <a:pt x="8" y="202"/>
                    <a:pt x="0" y="183"/>
                    <a:pt x="7" y="167"/>
                  </a:cubicBezTo>
                  <a:cubicBezTo>
                    <a:pt x="52" y="65"/>
                    <a:pt x="151" y="0"/>
                    <a:pt x="260" y="0"/>
                  </a:cubicBezTo>
                  <a:cubicBezTo>
                    <a:pt x="367" y="0"/>
                    <a:pt x="457" y="49"/>
                    <a:pt x="503" y="134"/>
                  </a:cubicBezTo>
                  <a:cubicBezTo>
                    <a:pt x="519" y="125"/>
                    <a:pt x="530" y="118"/>
                    <a:pt x="532" y="117"/>
                  </a:cubicBezTo>
                  <a:cubicBezTo>
                    <a:pt x="535" y="115"/>
                    <a:pt x="539" y="114"/>
                    <a:pt x="543" y="114"/>
                  </a:cubicBezTo>
                  <a:cubicBezTo>
                    <a:pt x="556" y="114"/>
                    <a:pt x="566" y="124"/>
                    <a:pt x="566" y="137"/>
                  </a:cubicBezTo>
                  <a:cubicBezTo>
                    <a:pt x="566" y="143"/>
                    <a:pt x="567" y="254"/>
                    <a:pt x="567" y="266"/>
                  </a:cubicBezTo>
                  <a:cubicBezTo>
                    <a:pt x="567" y="272"/>
                    <a:pt x="564" y="278"/>
                    <a:pt x="560" y="282"/>
                  </a:cubicBezTo>
                  <a:cubicBezTo>
                    <a:pt x="556" y="286"/>
                    <a:pt x="550" y="289"/>
                    <a:pt x="54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3" name="Freeform 21"/>
            <p:cNvSpPr>
              <a:spLocks noEditPoints="1"/>
            </p:cNvSpPr>
            <p:nvPr/>
          </p:nvSpPr>
          <p:spPr bwMode="auto">
            <a:xfrm>
              <a:off x="8332788" y="4254500"/>
              <a:ext cx="430213" cy="531813"/>
            </a:xfrm>
            <a:custGeom>
              <a:avLst/>
              <a:gdLst>
                <a:gd name="T0" fmla="*/ 966 w 972"/>
                <a:gd name="T1" fmla="*/ 903 h 1202"/>
                <a:gd name="T2" fmla="*/ 900 w 972"/>
                <a:gd name="T3" fmla="*/ 896 h 1202"/>
                <a:gd name="T4" fmla="*/ 898 w 972"/>
                <a:gd name="T5" fmla="*/ 897 h 1202"/>
                <a:gd name="T6" fmla="*/ 898 w 972"/>
                <a:gd name="T7" fmla="*/ 1128 h 1202"/>
                <a:gd name="T8" fmla="*/ 74 w 972"/>
                <a:gd name="T9" fmla="*/ 1128 h 1202"/>
                <a:gd name="T10" fmla="*/ 74 w 972"/>
                <a:gd name="T11" fmla="*/ 290 h 1202"/>
                <a:gd name="T12" fmla="*/ 290 w 972"/>
                <a:gd name="T13" fmla="*/ 290 h 1202"/>
                <a:gd name="T14" fmla="*/ 290 w 972"/>
                <a:gd name="T15" fmla="*/ 73 h 1202"/>
                <a:gd name="T16" fmla="*/ 898 w 972"/>
                <a:gd name="T17" fmla="*/ 73 h 1202"/>
                <a:gd name="T18" fmla="*/ 898 w 972"/>
                <a:gd name="T19" fmla="*/ 284 h 1202"/>
                <a:gd name="T20" fmla="*/ 966 w 972"/>
                <a:gd name="T21" fmla="*/ 276 h 1202"/>
                <a:gd name="T22" fmla="*/ 972 w 972"/>
                <a:gd name="T23" fmla="*/ 276 h 1202"/>
                <a:gd name="T24" fmla="*/ 972 w 972"/>
                <a:gd name="T25" fmla="*/ 0 h 1202"/>
                <a:gd name="T26" fmla="*/ 257 w 972"/>
                <a:gd name="T27" fmla="*/ 0 h 1202"/>
                <a:gd name="T28" fmla="*/ 0 w 972"/>
                <a:gd name="T29" fmla="*/ 256 h 1202"/>
                <a:gd name="T30" fmla="*/ 0 w 972"/>
                <a:gd name="T31" fmla="*/ 1202 h 1202"/>
                <a:gd name="T32" fmla="*/ 972 w 972"/>
                <a:gd name="T33" fmla="*/ 1202 h 1202"/>
                <a:gd name="T34" fmla="*/ 972 w 972"/>
                <a:gd name="T35" fmla="*/ 903 h 1202"/>
                <a:gd name="T36" fmla="*/ 966 w 972"/>
                <a:gd name="T37" fmla="*/ 903 h 1202"/>
                <a:gd name="T38" fmla="*/ 253 w 972"/>
                <a:gd name="T39" fmla="*/ 107 h 1202"/>
                <a:gd name="T40" fmla="*/ 253 w 972"/>
                <a:gd name="T41" fmla="*/ 253 h 1202"/>
                <a:gd name="T42" fmla="*/ 107 w 972"/>
                <a:gd name="T43" fmla="*/ 253 h 1202"/>
                <a:gd name="T44" fmla="*/ 253 w 972"/>
                <a:gd name="T45" fmla="*/ 107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2" h="1202">
                  <a:moveTo>
                    <a:pt x="966" y="903"/>
                  </a:moveTo>
                  <a:cubicBezTo>
                    <a:pt x="944" y="903"/>
                    <a:pt x="921" y="901"/>
                    <a:pt x="900" y="896"/>
                  </a:cubicBezTo>
                  <a:cubicBezTo>
                    <a:pt x="898" y="897"/>
                    <a:pt x="898" y="897"/>
                    <a:pt x="898" y="897"/>
                  </a:cubicBezTo>
                  <a:cubicBezTo>
                    <a:pt x="898" y="1128"/>
                    <a:pt x="898" y="1128"/>
                    <a:pt x="898" y="1128"/>
                  </a:cubicBezTo>
                  <a:cubicBezTo>
                    <a:pt x="74" y="1128"/>
                    <a:pt x="74" y="1128"/>
                    <a:pt x="74" y="1128"/>
                  </a:cubicBezTo>
                  <a:cubicBezTo>
                    <a:pt x="74" y="290"/>
                    <a:pt x="74" y="290"/>
                    <a:pt x="74" y="290"/>
                  </a:cubicBezTo>
                  <a:cubicBezTo>
                    <a:pt x="290" y="290"/>
                    <a:pt x="290" y="290"/>
                    <a:pt x="290" y="290"/>
                  </a:cubicBezTo>
                  <a:cubicBezTo>
                    <a:pt x="290" y="73"/>
                    <a:pt x="290" y="73"/>
                    <a:pt x="290" y="73"/>
                  </a:cubicBezTo>
                  <a:cubicBezTo>
                    <a:pt x="898" y="73"/>
                    <a:pt x="898" y="73"/>
                    <a:pt x="898" y="73"/>
                  </a:cubicBezTo>
                  <a:cubicBezTo>
                    <a:pt x="898" y="284"/>
                    <a:pt x="898" y="284"/>
                    <a:pt x="898" y="284"/>
                  </a:cubicBezTo>
                  <a:cubicBezTo>
                    <a:pt x="920" y="279"/>
                    <a:pt x="943" y="276"/>
                    <a:pt x="966" y="276"/>
                  </a:cubicBezTo>
                  <a:cubicBezTo>
                    <a:pt x="968" y="276"/>
                    <a:pt x="970" y="276"/>
                    <a:pt x="972" y="276"/>
                  </a:cubicBezTo>
                  <a:cubicBezTo>
                    <a:pt x="972" y="0"/>
                    <a:pt x="972" y="0"/>
                    <a:pt x="972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972" y="1202"/>
                    <a:pt x="972" y="1202"/>
                    <a:pt x="972" y="1202"/>
                  </a:cubicBezTo>
                  <a:cubicBezTo>
                    <a:pt x="972" y="903"/>
                    <a:pt x="972" y="903"/>
                    <a:pt x="972" y="903"/>
                  </a:cubicBezTo>
                  <a:cubicBezTo>
                    <a:pt x="970" y="903"/>
                    <a:pt x="968" y="903"/>
                    <a:pt x="966" y="903"/>
                  </a:cubicBezTo>
                  <a:close/>
                  <a:moveTo>
                    <a:pt x="253" y="107"/>
                  </a:moveTo>
                  <a:cubicBezTo>
                    <a:pt x="253" y="253"/>
                    <a:pt x="253" y="253"/>
                    <a:pt x="253" y="253"/>
                  </a:cubicBezTo>
                  <a:cubicBezTo>
                    <a:pt x="107" y="253"/>
                    <a:pt x="107" y="253"/>
                    <a:pt x="107" y="253"/>
                  </a:cubicBezTo>
                  <a:lnTo>
                    <a:pt x="25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2280142" y="1703623"/>
            <a:ext cx="8047117" cy="904845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aximum 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epth</a:t>
            </a:r>
            <a:r>
              <a:rPr 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Maximum tree depth for base learners. A larger value indicates a more complicated tree. The ideal value is 10. </a:t>
            </a:r>
          </a:p>
          <a:p>
            <a:pPr algn="just">
              <a:lnSpc>
                <a:spcPct val="110000"/>
              </a:lnSpc>
            </a:pPr>
            <a:endParaRPr lang="en-US" sz="1600" b="1" dirty="0">
              <a:solidFill>
                <a:schemeClr val="tx2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3" name="Round Same Side Corner Rectangle 112"/>
          <p:cNvSpPr/>
          <p:nvPr/>
        </p:nvSpPr>
        <p:spPr>
          <a:xfrm rot="10800000" flipH="1">
            <a:off x="2212128" y="1820497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latin typeface="Lato Light"/>
            </a:endParaRPr>
          </a:p>
        </p:txBody>
      </p:sp>
      <p:sp>
        <p:nvSpPr>
          <p:cNvPr id="114" name="Round Same Side Corner Rectangle 113"/>
          <p:cNvSpPr/>
          <p:nvPr/>
        </p:nvSpPr>
        <p:spPr>
          <a:xfrm rot="10800000" flipH="1">
            <a:off x="2212128" y="2649264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latin typeface="Lato Light"/>
            </a:endParaRPr>
          </a:p>
        </p:txBody>
      </p:sp>
      <p:sp>
        <p:nvSpPr>
          <p:cNvPr id="115" name="Round Same Side Corner Rectangle 114"/>
          <p:cNvSpPr/>
          <p:nvPr/>
        </p:nvSpPr>
        <p:spPr>
          <a:xfrm rot="10800000" flipH="1">
            <a:off x="2212128" y="3456151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latin typeface="Lato Light"/>
            </a:endParaRPr>
          </a:p>
        </p:txBody>
      </p:sp>
      <p:sp>
        <p:nvSpPr>
          <p:cNvPr id="116" name="Round Same Side Corner Rectangle 115"/>
          <p:cNvSpPr/>
          <p:nvPr/>
        </p:nvSpPr>
        <p:spPr>
          <a:xfrm rot="10800000" flipH="1">
            <a:off x="2212128" y="4262438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latin typeface="Lato Light"/>
            </a:endParaRPr>
          </a:p>
        </p:txBody>
      </p:sp>
      <p:sp>
        <p:nvSpPr>
          <p:cNvPr id="120" name="Round Same Side Corner Rectangle 119"/>
          <p:cNvSpPr/>
          <p:nvPr/>
        </p:nvSpPr>
        <p:spPr>
          <a:xfrm rot="10800000" flipH="1">
            <a:off x="2212128" y="1825233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latin typeface="Lato Light"/>
            </a:endParaRPr>
          </a:p>
        </p:txBody>
      </p:sp>
      <p:sp>
        <p:nvSpPr>
          <p:cNvPr id="127" name="Round Same Side Corner Rectangle 126"/>
          <p:cNvSpPr/>
          <p:nvPr/>
        </p:nvSpPr>
        <p:spPr>
          <a:xfrm rot="10800000" flipH="1">
            <a:off x="2223113" y="5049441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latin typeface="Lato Ligh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335252" y="2507696"/>
            <a:ext cx="8047117" cy="634002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b="1" dirty="0">
                <a:latin typeface="Microsoft YaHei" charset="-122"/>
                <a:ea typeface="Microsoft YaHei" charset="-122"/>
                <a:cs typeface="Microsoft YaHei" charset="-122"/>
              </a:rPr>
              <a:t>gamma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 Minimum loss reduction required to make a further partition on a leaf node of the tree. The ideal value is 0.3.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280142" y="3335072"/>
            <a:ext cx="8725613" cy="634002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b="1" dirty="0">
                <a:latin typeface="Microsoft YaHei" charset="-122"/>
                <a:ea typeface="Microsoft YaHei" charset="-122"/>
                <a:cs typeface="Microsoft YaHei" charset="-122"/>
              </a:rPr>
              <a:t>subsample &amp; </a:t>
            </a:r>
            <a:r>
              <a:rPr lang="en-US" b="1" dirty="0" err="1">
                <a:latin typeface="Microsoft YaHei" charset="-122"/>
                <a:ea typeface="Microsoft YaHei" charset="-122"/>
                <a:cs typeface="Microsoft YaHei" charset="-122"/>
              </a:rPr>
              <a:t>colsample</a:t>
            </a:r>
            <a:r>
              <a:rPr 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Subsample ratio of the training instance and subsample ratio of columns when constructing each tree. Ideal values are 0.9 and 0.8 respectively.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280142" y="4133131"/>
            <a:ext cx="8047117" cy="634002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b="1" dirty="0" err="1">
                <a:latin typeface="Microsoft YaHei" charset="-122"/>
                <a:ea typeface="Microsoft YaHei" charset="-122"/>
                <a:cs typeface="Microsoft YaHei" charset="-122"/>
              </a:rPr>
              <a:t>reg</a:t>
            </a:r>
            <a:r>
              <a:rPr lang="en-US" b="1" dirty="0">
                <a:latin typeface="Microsoft YaHei" charset="-122"/>
                <a:ea typeface="Microsoft YaHei" charset="-122"/>
                <a:cs typeface="Microsoft YaHei" charset="-122"/>
              </a:rPr>
              <a:t> alpha &amp; </a:t>
            </a:r>
            <a:r>
              <a:rPr lang="en-US" b="1" dirty="0" err="1">
                <a:latin typeface="Microsoft YaHei" charset="-122"/>
                <a:ea typeface="Microsoft YaHei" charset="-122"/>
                <a:cs typeface="Microsoft YaHei" charset="-122"/>
              </a:rPr>
              <a:t>reg</a:t>
            </a:r>
            <a:r>
              <a:rPr lang="en-US" b="1" dirty="0">
                <a:latin typeface="Microsoft YaHei" charset="-122"/>
                <a:ea typeface="Microsoft YaHei" charset="-122"/>
                <a:cs typeface="Microsoft YaHei" charset="-122"/>
              </a:rPr>
              <a:t> lambda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L1 and L2 regularization term on weights. Ideal values are 0.5 and 6 respectively.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291282" y="4928584"/>
            <a:ext cx="8714473" cy="88022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r>
              <a:rPr lang="en-US" b="1" dirty="0">
                <a:latin typeface="Microsoft YaHei" charset="-122"/>
                <a:ea typeface="Microsoft YaHei" charset="-122"/>
                <a:cs typeface="Microsoft YaHei" charset="-122"/>
              </a:rPr>
              <a:t>learning rate &amp; number of estimators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Boosting learning rate and Number of boosted trees to fit. Use a small learning rate and a large number of estimators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to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construct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robust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model</a:t>
            </a:r>
            <a:endParaRPr 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3024356" y="422557"/>
            <a:ext cx="6179850" cy="785311"/>
            <a:chOff x="5973270" y="477793"/>
            <a:chExt cx="12359700" cy="1570621"/>
          </a:xfrm>
        </p:grpSpPr>
        <p:sp>
          <p:nvSpPr>
            <p:cNvPr id="39" name="TextBox 38"/>
            <p:cNvSpPr txBox="1"/>
            <p:nvPr/>
          </p:nvSpPr>
          <p:spPr>
            <a:xfrm>
              <a:off x="5973270" y="477793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Parameter Tuning</a:t>
              </a:r>
              <a:endParaRPr lang="id-ID" sz="4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39512" y="1956976"/>
              <a:ext cx="9827218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80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3" grpId="0" animBg="1"/>
      <p:bldP spid="101" grpId="0"/>
      <p:bldP spid="114" grpId="0" animBg="1"/>
      <p:bldP spid="115" grpId="0" animBg="1"/>
      <p:bldP spid="116" grpId="0" animBg="1"/>
      <p:bldP spid="120" grpId="0" animBg="1"/>
      <p:bldP spid="127" grpId="0" animBg="1"/>
      <p:bldP spid="89" grpId="0"/>
      <p:bldP spid="90" grpId="0"/>
      <p:bldP spid="94" grpId="0"/>
      <p:bldP spid="9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98433" y="2165404"/>
            <a:ext cx="1697567" cy="1697567"/>
            <a:chOff x="5459410" y="1699315"/>
            <a:chExt cx="1273180" cy="1273180"/>
          </a:xfrm>
        </p:grpSpPr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18479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5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6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7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11" name="Subtitle 11"/>
          <p:cNvSpPr txBox="1">
            <a:spLocks/>
          </p:cNvSpPr>
          <p:nvPr/>
        </p:nvSpPr>
        <p:spPr bwMode="auto">
          <a:xfrm>
            <a:off x="1414981" y="3788972"/>
            <a:ext cx="7362644" cy="8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480" tIns="59213" rIns="118480" bIns="59213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4790"/>
            <a:r>
              <a:rPr lang="zh-CN" altLang="en-US" sz="4000" dirty="0">
                <a:solidFill>
                  <a:sysClr val="window" lastClr="FFFFFF"/>
                </a:solidFill>
                <a:latin typeface="+mn-lt"/>
              </a:rPr>
              <a:t> </a:t>
            </a:r>
            <a:r>
              <a:rPr lang="en-US" altLang="zh-CN" sz="4000" dirty="0" smtClean="0">
                <a:solidFill>
                  <a:sysClr val="window" lastClr="FFFFFF"/>
                </a:solidFill>
                <a:latin typeface="+mn-lt"/>
              </a:rPr>
              <a:t>Challenge</a:t>
            </a:r>
            <a:endParaRPr lang="en-AU" altLang="zh-CN" sz="4000" dirty="0">
              <a:solidFill>
                <a:sysClr val="window" lastClr="FFFFFF"/>
              </a:solidFill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0" y="0"/>
            <a:ext cx="12238940" cy="6858000"/>
          </a:xfrm>
          <a:prstGeom prst="rect">
            <a:avLst/>
          </a:prstGeom>
        </p:spPr>
      </p:pic>
      <p:sp>
        <p:nvSpPr>
          <p:cNvPr id="16" name="Rectangle 15"/>
          <p:cNvSpPr>
            <a:spLocks noChangeAspect="1"/>
          </p:cNvSpPr>
          <p:nvPr/>
        </p:nvSpPr>
        <p:spPr>
          <a:xfrm rot="5400000">
            <a:off x="2643531" y="-2690469"/>
            <a:ext cx="6858001" cy="122389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6" tIns="60932" rIns="121866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3005309" y="-2341106"/>
            <a:ext cx="6528725" cy="6310768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chemeClr val="tx2">
                  <a:lumMod val="75000"/>
                </a:schemeClr>
              </a:gs>
              <a:gs pos="58000">
                <a:schemeClr val="accent6">
                  <a:lumMod val="75000"/>
                  <a:alpha val="0"/>
                </a:schemeClr>
              </a:gs>
              <a:gs pos="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480" tIns="59213" rIns="118480" bIns="59213" spcCol="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91403" y="2086214"/>
            <a:ext cx="1273175" cy="1273175"/>
            <a:chOff x="5459410" y="1699315"/>
            <a:chExt cx="1273180" cy="1273180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886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20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2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24" name="Title 10"/>
          <p:cNvSpPr txBox="1">
            <a:spLocks/>
          </p:cNvSpPr>
          <p:nvPr/>
        </p:nvSpPr>
        <p:spPr bwMode="auto">
          <a:xfrm>
            <a:off x="1500530" y="1227854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>
                <a:solidFill>
                  <a:sysClr val="window" lastClr="FFFFFF"/>
                </a:solidFill>
              </a:rPr>
              <a:t>PART 6</a:t>
            </a:r>
            <a:endParaRPr lang="en-AU" altLang="zh-CN" sz="6000" dirty="0">
              <a:solidFill>
                <a:sysClr val="window" lastClr="FFFFFF"/>
              </a:solidFill>
            </a:endParaRPr>
          </a:p>
        </p:txBody>
      </p:sp>
      <p:sp>
        <p:nvSpPr>
          <p:cNvPr id="25" name="Subtitle 11"/>
          <p:cNvSpPr txBox="1">
            <a:spLocks/>
          </p:cNvSpPr>
          <p:nvPr/>
        </p:nvSpPr>
        <p:spPr bwMode="auto">
          <a:xfrm>
            <a:off x="4119464" y="4496535"/>
            <a:ext cx="5130861" cy="83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888615"/>
            <a:r>
              <a:rPr lang="en-AU" altLang="zh-CN" sz="4400">
                <a:solidFill>
                  <a:sysClr val="window" lastClr="FFFFFF"/>
                </a:solidFill>
              </a:rPr>
              <a:t>Results &amp; Discussion</a:t>
            </a:r>
            <a:endParaRPr lang="en-AU" altLang="zh-CN" sz="44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2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spect="1"/>
          </p:cNvSpPr>
          <p:nvPr/>
        </p:nvSpPr>
        <p:spPr>
          <a:xfrm rot="16200000">
            <a:off x="-142792" y="108863"/>
            <a:ext cx="6918160" cy="662940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 rot="16200000">
            <a:off x="6218857" y="939903"/>
            <a:ext cx="6881801" cy="49543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微软雅黑" panose="020B0503020204020204" pitchFamily="34" charset="-122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336782" y="1433110"/>
            <a:ext cx="4855218" cy="737234"/>
            <a:chOff x="1477439" y="3949430"/>
            <a:chExt cx="10984480" cy="1474468"/>
          </a:xfrm>
        </p:grpSpPr>
        <p:sp>
          <p:nvSpPr>
            <p:cNvPr id="16" name="Title 20"/>
            <p:cNvSpPr txBox="1">
              <a:spLocks/>
            </p:cNvSpPr>
            <p:nvPr/>
          </p:nvSpPr>
          <p:spPr>
            <a:xfrm>
              <a:off x="1477439" y="3949430"/>
              <a:ext cx="9350879" cy="492442"/>
            </a:xfrm>
            <a:prstGeom prst="rect">
              <a:avLst/>
            </a:prstGeom>
          </p:spPr>
          <p:txBody>
            <a:bodyPr vert="horz" wrap="square" lIns="121893" tIns="0" rIns="121893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Final Model </a:t>
              </a:r>
              <a:r>
                <a:rPr lang="mr-I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–</a:t>
              </a:r>
              <a:r>
                <a:rPr 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XGBoost</a:t>
              </a:r>
              <a:r>
                <a:rPr 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endPara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7" name="Title 20"/>
            <p:cNvSpPr txBox="1">
              <a:spLocks/>
            </p:cNvSpPr>
            <p:nvPr/>
          </p:nvSpPr>
          <p:spPr>
            <a:xfrm>
              <a:off x="1499717" y="4297492"/>
              <a:ext cx="10962202" cy="1126406"/>
            </a:xfrm>
            <a:prstGeom prst="rect">
              <a:avLst/>
            </a:prstGeom>
          </p:spPr>
          <p:txBody>
            <a:bodyPr vert="horz" wrap="square" lIns="121893" tIns="60946" rIns="121893" bIns="60946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11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B</a:t>
              </a:r>
              <a:r>
                <a:rPr lang="pt-BR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est </a:t>
              </a:r>
              <a:r>
                <a:rPr lang="pt-BR" sz="11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performance </a:t>
              </a:r>
              <a:r>
                <a:rPr lang="pt-BR" sz="1100" dirty="0" err="1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according</a:t>
              </a:r>
              <a:r>
                <a:rPr lang="pt-BR" sz="11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r>
                <a:rPr lang="pt-BR" sz="1100" dirty="0" err="1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to</a:t>
              </a:r>
              <a:r>
                <a:rPr lang="pt-BR" sz="11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r>
                <a:rPr lang="pt-BR" sz="1100" dirty="0" err="1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cross</a:t>
              </a:r>
              <a:r>
                <a:rPr lang="pt-BR" sz="11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r>
                <a:rPr lang="pt-BR" sz="11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validation</a:t>
              </a:r>
              <a:r>
                <a:rPr lang="pt-BR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. </a:t>
              </a:r>
            </a:p>
            <a:p>
              <a:pPr algn="l">
                <a:lnSpc>
                  <a:spcPct val="130000"/>
                </a:lnSpc>
              </a:pPr>
              <a:r>
                <a:rPr lang="pt-BR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The </a:t>
              </a:r>
              <a:r>
                <a:rPr lang="pt-BR" sz="11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RMSPE </a:t>
              </a:r>
              <a:r>
                <a:rPr lang="pt-BR" sz="1100" dirty="0" err="1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on</a:t>
              </a:r>
              <a:r>
                <a:rPr lang="pt-BR" sz="11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r>
                <a:rPr lang="pt-BR" sz="1100" dirty="0" err="1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testing</a:t>
              </a:r>
              <a:r>
                <a:rPr lang="pt-BR" sz="11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data </a:t>
              </a:r>
              <a:r>
                <a:rPr lang="pt-BR" sz="1100" dirty="0" err="1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is</a:t>
              </a:r>
              <a:r>
                <a:rPr lang="pt-BR" sz="11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36.29%.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434374" y="2533262"/>
            <a:ext cx="4601899" cy="615102"/>
            <a:chOff x="7434374" y="2533262"/>
            <a:chExt cx="4601899" cy="615102"/>
          </a:xfrm>
        </p:grpSpPr>
        <p:grpSp>
          <p:nvGrpSpPr>
            <p:cNvPr id="23" name="Group 22"/>
            <p:cNvGrpSpPr/>
            <p:nvPr/>
          </p:nvGrpSpPr>
          <p:grpSpPr>
            <a:xfrm>
              <a:off x="8050772" y="2533262"/>
              <a:ext cx="3985501" cy="615102"/>
              <a:chOff x="4224467" y="4470339"/>
              <a:chExt cx="7971001" cy="1230201"/>
            </a:xfrm>
          </p:grpSpPr>
          <p:sp>
            <p:nvSpPr>
              <p:cNvPr id="26" name="Title 20"/>
              <p:cNvSpPr txBox="1">
                <a:spLocks/>
              </p:cNvSpPr>
              <p:nvPr/>
            </p:nvSpPr>
            <p:spPr>
              <a:xfrm>
                <a:off x="4224467" y="4470339"/>
                <a:ext cx="7971001" cy="430887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Error Distribution </a:t>
                </a:r>
                <a:r>
                  <a:rPr 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vs </a:t>
                </a:r>
                <a:r>
                  <a:rPr 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Actual Price 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  <p:sp>
            <p:nvSpPr>
              <p:cNvPr id="27" name="Title 20"/>
              <p:cNvSpPr txBox="1">
                <a:spLocks/>
              </p:cNvSpPr>
              <p:nvPr/>
            </p:nvSpPr>
            <p:spPr>
              <a:xfrm>
                <a:off x="4268827" y="4974246"/>
                <a:ext cx="7926641" cy="726294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The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actual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price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has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been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binned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into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10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group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.</a:t>
                </a:r>
                <a:endParaRPr lang="pt-BR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7434374" y="2566121"/>
              <a:ext cx="535369" cy="5355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28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08551" y="4974347"/>
            <a:ext cx="4364934" cy="1018767"/>
            <a:chOff x="7408551" y="4974347"/>
            <a:chExt cx="4364934" cy="1018767"/>
          </a:xfrm>
        </p:grpSpPr>
        <p:grpSp>
          <p:nvGrpSpPr>
            <p:cNvPr id="29" name="Group 28"/>
            <p:cNvGrpSpPr/>
            <p:nvPr/>
          </p:nvGrpSpPr>
          <p:grpSpPr>
            <a:xfrm>
              <a:off x="8023878" y="4974347"/>
              <a:ext cx="3749607" cy="1018767"/>
              <a:chOff x="4223103" y="4470338"/>
              <a:chExt cx="7499213" cy="2037532"/>
            </a:xfrm>
          </p:grpSpPr>
          <p:sp>
            <p:nvSpPr>
              <p:cNvPr id="32" name="Title 20"/>
              <p:cNvSpPr txBox="1">
                <a:spLocks/>
              </p:cNvSpPr>
              <p:nvPr/>
            </p:nvSpPr>
            <p:spPr>
              <a:xfrm>
                <a:off x="4224467" y="4470338"/>
                <a:ext cx="4888257" cy="430888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Reasons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  <p:sp>
            <p:nvSpPr>
              <p:cNvPr id="33" name="Title 20"/>
              <p:cNvSpPr txBox="1">
                <a:spLocks/>
              </p:cNvSpPr>
              <p:nvPr/>
            </p:nvSpPr>
            <p:spPr>
              <a:xfrm>
                <a:off x="4223103" y="4821312"/>
                <a:ext cx="7499213" cy="1686558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marL="171450" indent="-171450" algn="l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Lack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of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potential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key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features</a:t>
                </a:r>
                <a:endParaRPr lang="pt-BR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  <a:p>
                <a:pPr marL="171450" indent="-171450" algn="l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Irregularity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of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pricing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exits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in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homestay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marketplace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endParaRPr lang="pt-BR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7408551" y="5037034"/>
              <a:ext cx="535369" cy="5355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>
                <a:latin typeface="Raleway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408551" y="3437798"/>
            <a:ext cx="4601898" cy="713050"/>
            <a:chOff x="7408551" y="3437798"/>
            <a:chExt cx="4601898" cy="713050"/>
          </a:xfrm>
        </p:grpSpPr>
        <p:grpSp>
          <p:nvGrpSpPr>
            <p:cNvPr id="35" name="Group 34"/>
            <p:cNvGrpSpPr/>
            <p:nvPr/>
          </p:nvGrpSpPr>
          <p:grpSpPr>
            <a:xfrm>
              <a:off x="8023878" y="3437798"/>
              <a:ext cx="3986571" cy="713050"/>
              <a:chOff x="4224467" y="4470338"/>
              <a:chExt cx="7973142" cy="1426100"/>
            </a:xfrm>
          </p:grpSpPr>
          <p:sp>
            <p:nvSpPr>
              <p:cNvPr id="38" name="Title 20"/>
              <p:cNvSpPr txBox="1">
                <a:spLocks/>
              </p:cNvSpPr>
              <p:nvPr/>
            </p:nvSpPr>
            <p:spPr>
              <a:xfrm>
                <a:off x="4224467" y="4470338"/>
                <a:ext cx="4888260" cy="430888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Performance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  <p:sp>
            <p:nvSpPr>
              <p:cNvPr id="39" name="Title 20"/>
              <p:cNvSpPr txBox="1">
                <a:spLocks/>
              </p:cNvSpPr>
              <p:nvPr/>
            </p:nvSpPr>
            <p:spPr>
              <a:xfrm>
                <a:off x="4246745" y="4690010"/>
                <a:ext cx="7950864" cy="1206428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Conservative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.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Good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at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middle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price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, over-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predict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at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lower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price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,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under-predict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at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higher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price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. </a:t>
                </a:r>
                <a:endParaRPr lang="pt-BR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7408551" y="3481906"/>
              <a:ext cx="535369" cy="5355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>
                <a:latin typeface="Raleway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408551" y="4215286"/>
            <a:ext cx="4728403" cy="713048"/>
            <a:chOff x="7408551" y="4215286"/>
            <a:chExt cx="4728403" cy="713048"/>
          </a:xfrm>
        </p:grpSpPr>
        <p:grpSp>
          <p:nvGrpSpPr>
            <p:cNvPr id="41" name="Group 40"/>
            <p:cNvGrpSpPr/>
            <p:nvPr/>
          </p:nvGrpSpPr>
          <p:grpSpPr>
            <a:xfrm>
              <a:off x="8024607" y="4215286"/>
              <a:ext cx="4112347" cy="713048"/>
              <a:chOff x="4224467" y="4470338"/>
              <a:chExt cx="8224693" cy="1426095"/>
            </a:xfrm>
          </p:grpSpPr>
          <p:sp>
            <p:nvSpPr>
              <p:cNvPr id="44" name="Title 20"/>
              <p:cNvSpPr txBox="1">
                <a:spLocks/>
              </p:cNvSpPr>
              <p:nvPr/>
            </p:nvSpPr>
            <p:spPr>
              <a:xfrm>
                <a:off x="4224467" y="4470338"/>
                <a:ext cx="4888257" cy="430888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Analysis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  <p:sp>
            <p:nvSpPr>
              <p:cNvPr id="45" name="Title 20"/>
              <p:cNvSpPr txBox="1">
                <a:spLocks/>
              </p:cNvSpPr>
              <p:nvPr/>
            </p:nvSpPr>
            <p:spPr>
              <a:xfrm>
                <a:off x="4246747" y="4690006"/>
                <a:ext cx="8202413" cy="1206427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Under-fitting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.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Through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ANOVA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and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importance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assessment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of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features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based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on</a:t>
                </a:r>
                <a:r>
                  <a:rPr lang="pt-BR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information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gain</a:t>
                </a:r>
                <a:r>
                  <a:rPr lang="pt-BR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Aparajita" panose="020B0604020202020204" pitchFamily="34" charset="0"/>
                  </a:rPr>
                  <a:t>.</a:t>
                </a:r>
                <a:endParaRPr lang="pt-BR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7408551" y="4264273"/>
              <a:ext cx="535369" cy="5355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>
                <a:latin typeface="Raleway Ligh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585573" y="252243"/>
            <a:ext cx="6179850" cy="785849"/>
            <a:chOff x="5988388" y="483017"/>
            <a:chExt cx="12359700" cy="1571697"/>
          </a:xfrm>
        </p:grpSpPr>
        <p:sp>
          <p:nvSpPr>
            <p:cNvPr id="73" name="TextBox 72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Error</a:t>
              </a:r>
              <a:r>
                <a:rPr lang="id-ID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r>
                <a:rPr lang="id-ID" sz="40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Analysis</a:t>
              </a:r>
              <a:endParaRPr lang="id-ID" sz="40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V="1">
              <a:off x="8768444" y="1963276"/>
              <a:ext cx="6841064" cy="9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" t="4105" r="8999" b="5509"/>
          <a:stretch/>
        </p:blipFill>
        <p:spPr>
          <a:xfrm>
            <a:off x="317360" y="1607141"/>
            <a:ext cx="6657085" cy="43859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2531" y="3488053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94095" y="429013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 dirty="0" smtClean="0">
                <a:solidFill>
                  <a:schemeClr val="bg1"/>
                </a:solidFill>
              </a:rPr>
              <a:t>3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13324" y="508207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>
                <a:solidFill>
                  <a:schemeClr val="bg1"/>
                </a:solidFill>
              </a:rPr>
              <a:t>4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92531" y="261784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</a:rPr>
              <a:t>1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887374"/>
            <a:ext cx="4087395" cy="668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5262" y="6044036"/>
            <a:ext cx="5518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微软雅黑" panose="020B0503020204020204" pitchFamily="34" charset="-122"/>
                <a:cs typeface="Aparajita" panose="020B0604020202020204" pitchFamily="34" charset="0"/>
              </a:rPr>
              <a:t>Error Analysis of </a:t>
            </a:r>
            <a:r>
              <a:rPr lang="en-US" sz="1600" dirty="0" err="1">
                <a:latin typeface="微软雅黑" panose="020B0503020204020204" pitchFamily="34" charset="-122"/>
                <a:cs typeface="Aparajita" panose="020B0604020202020204" pitchFamily="34" charset="0"/>
              </a:rPr>
              <a:t>XGBoost</a:t>
            </a:r>
            <a:r>
              <a:rPr lang="en-US" sz="1600" dirty="0">
                <a:latin typeface="微软雅黑" panose="020B0503020204020204" pitchFamily="34" charset="-122"/>
                <a:cs typeface="Aparajita" panose="020B0604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7810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92474" y="1480214"/>
            <a:ext cx="6346137" cy="1538959"/>
            <a:chOff x="3300034" y="3964815"/>
            <a:chExt cx="12692273" cy="3077917"/>
          </a:xfrm>
        </p:grpSpPr>
        <p:sp>
          <p:nvSpPr>
            <p:cNvPr id="19" name="Oval 18"/>
            <p:cNvSpPr/>
            <p:nvPr/>
          </p:nvSpPr>
          <p:spPr bwMode="auto">
            <a:xfrm>
              <a:off x="3300034" y="4123575"/>
              <a:ext cx="1553227" cy="15536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>
                  <a:latin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30578" y="3964815"/>
              <a:ext cx="9782105" cy="830960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id-ID" sz="2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MORE </a:t>
              </a:r>
              <a:r>
                <a:rPr lang="id-ID" sz="2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EXP</a:t>
              </a:r>
              <a:r>
                <a:rPr lang="en-US" sz="2100" b="1" dirty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</a:t>
              </a:r>
              <a:r>
                <a:rPr lang="id-ID" sz="2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OROTARY </a:t>
              </a:r>
              <a:r>
                <a:rPr lang="id-ID" sz="2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VARIABLES</a:t>
              </a:r>
              <a:endParaRPr lang="en-US" sz="21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10306" y="4666735"/>
              <a:ext cx="11182001" cy="2375997"/>
            </a:xfrm>
            <a:prstGeom prst="rect">
              <a:avLst/>
            </a:prstGeom>
            <a:noFill/>
          </p:spPr>
          <p:txBody>
            <a:bodyPr wrap="square" lIns="109710" tIns="54855" rIns="109710" bIns="54855" rtlCol="0">
              <a:spAutoFit/>
            </a:bodyPr>
            <a:lstStyle/>
            <a:p>
              <a:r>
                <a:rPr lang="en-US" sz="1400" dirty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Improve the complexity of the </a:t>
              </a:r>
              <a:r>
                <a:rPr lang="en-US" sz="1400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model:</a:t>
              </a:r>
            </a:p>
            <a:p>
              <a:r>
                <a:rPr lang="en-US" sz="1400" b="1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Amenities</a:t>
              </a:r>
              <a:endParaRPr lang="en-US" sz="1400" dirty="0"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endParaRPr>
            </a:p>
            <a:p>
              <a:r>
                <a:rPr lang="en-US" sz="1400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(kitchen</a:t>
              </a:r>
              <a:r>
                <a:rPr lang="en-US" sz="1400" dirty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, parking plot, internet, TV, heating, etc</a:t>
              </a:r>
              <a:r>
                <a:rPr lang="en-US" sz="1400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.) </a:t>
              </a:r>
              <a:r>
                <a:rPr lang="en-US" sz="1400" b="1" dirty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N</a:t>
              </a:r>
              <a:r>
                <a:rPr lang="en-US" sz="1400" b="1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eighborhood </a:t>
              </a:r>
              <a:r>
                <a:rPr lang="en-US" sz="1400" b="1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environment</a:t>
              </a:r>
            </a:p>
            <a:p>
              <a:r>
                <a:rPr lang="en-US" sz="1400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(crime </a:t>
              </a:r>
              <a:r>
                <a:rPr lang="en-US" sz="1400" dirty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rate, distance </a:t>
              </a:r>
              <a:r>
                <a:rPr lang="en-US" sz="1400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to downtown</a:t>
              </a:r>
              <a:r>
                <a:rPr lang="en-US" sz="1400" dirty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, grocery or restaurant, </a:t>
              </a:r>
              <a:r>
                <a:rPr lang="en-US" sz="1400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etc.) </a:t>
              </a:r>
              <a:endParaRPr lang="en-US" sz="1400" dirty="0"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827460" y="3154689"/>
            <a:ext cx="4626729" cy="892629"/>
            <a:chOff x="13144537" y="3942135"/>
            <a:chExt cx="9253457" cy="1785258"/>
          </a:xfrm>
        </p:grpSpPr>
        <p:sp>
          <p:nvSpPr>
            <p:cNvPr id="41" name="Oval 40"/>
            <p:cNvSpPr/>
            <p:nvPr/>
          </p:nvSpPr>
          <p:spPr bwMode="auto">
            <a:xfrm>
              <a:off x="13144537" y="4100895"/>
              <a:ext cx="1553227" cy="1553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>
                <a:latin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675085" y="3942135"/>
              <a:ext cx="6311205" cy="830960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id-ID" sz="2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CHANGE FUNCTIONS</a:t>
              </a:r>
              <a:endParaRPr lang="en-US" sz="21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654809" y="4644055"/>
              <a:ext cx="7743185" cy="1083338"/>
            </a:xfrm>
            <a:prstGeom prst="rect">
              <a:avLst/>
            </a:prstGeom>
            <a:noFill/>
          </p:spPr>
          <p:txBody>
            <a:bodyPr wrap="square" lIns="109710" tIns="54855" rIns="109710" bIns="54855" rtlCol="0">
              <a:spAutoFit/>
            </a:bodyPr>
            <a:lstStyle/>
            <a:p>
              <a:r>
                <a:rPr lang="en-US" sz="1400" dirty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Alter objective and evaluation functions used by </a:t>
              </a:r>
              <a:r>
                <a:rPr lang="en-US" sz="1400" dirty="0" err="1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XGBoost</a:t>
              </a:r>
              <a:r>
                <a:rPr lang="en-US" sz="1400" dirty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 algorithms 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81686" y="4627022"/>
            <a:ext cx="4140759" cy="892629"/>
            <a:chOff x="13144537" y="8206061"/>
            <a:chExt cx="8281517" cy="1785258"/>
          </a:xfrm>
        </p:grpSpPr>
        <p:sp>
          <p:nvSpPr>
            <p:cNvPr id="55" name="Oval 54"/>
            <p:cNvSpPr/>
            <p:nvPr/>
          </p:nvSpPr>
          <p:spPr bwMode="auto">
            <a:xfrm>
              <a:off x="13144537" y="8364819"/>
              <a:ext cx="1553227" cy="1553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>
                <a:latin typeface="微软雅黑" panose="020B0503020204020204" pitchFamily="34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675085" y="8206061"/>
              <a:ext cx="5894109" cy="830960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US" sz="2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NEW TECHNIQUES</a:t>
              </a:r>
              <a:endParaRPr lang="en-US" sz="21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654811" y="8907981"/>
              <a:ext cx="6771243" cy="1083338"/>
            </a:xfrm>
            <a:prstGeom prst="rect">
              <a:avLst/>
            </a:prstGeom>
            <a:noFill/>
          </p:spPr>
          <p:txBody>
            <a:bodyPr wrap="square" lIns="109710" tIns="54855" rIns="109710" bIns="54855" rtlCol="0">
              <a:spAutoFit/>
            </a:bodyPr>
            <a:lstStyle/>
            <a:p>
              <a:r>
                <a:rPr lang="en-US" sz="1400" dirty="0" smtClean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Try techniques </a:t>
              </a:r>
              <a:r>
                <a:rPr lang="en-US" sz="1400" dirty="0">
                  <a:latin typeface="微软雅黑" panose="020B0503020204020204" pitchFamily="34" charset="-122"/>
                  <a:ea typeface="Open Sans Light" panose="020B0306030504020204" pitchFamily="34" charset="0"/>
                  <a:cs typeface="Aparajita" panose="020B0604020202020204" pitchFamily="34" charset="0"/>
                </a:rPr>
                <a:t>such as feature engineering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841953" y="253952"/>
            <a:ext cx="6179850" cy="809080"/>
            <a:chOff x="5988388" y="483017"/>
            <a:chExt cx="12359700" cy="1618159"/>
          </a:xfrm>
        </p:grpSpPr>
        <p:sp>
          <p:nvSpPr>
            <p:cNvPr id="29" name="TextBox 28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Possible</a:t>
              </a:r>
              <a:r>
                <a:rPr lang="id-ID" sz="4000" b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</a:t>
              </a:r>
              <a:r>
                <a:rPr lang="id-ID" sz="4000" b="1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Improvement</a:t>
              </a:r>
              <a:endParaRPr lang="id-ID" sz="4000" b="1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02082" y="1998186"/>
              <a:ext cx="11413066" cy="10299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>
                <a:solidFill>
                  <a:schemeClr val="accent2"/>
                </a:solidFill>
                <a:latin typeface="Open Sans Ligh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018929" y="3360869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smtClean="0">
                <a:solidFill>
                  <a:schemeClr val="bg1"/>
                </a:solidFill>
                <a:latin typeface="微软雅黑" panose="020B0503020204020204" pitchFamily="34" charset="-122"/>
              </a:rPr>
              <a:t>2</a:t>
            </a:r>
            <a:endParaRPr lang="en-US" sz="28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072663" y="4834762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98433" y="2165404"/>
            <a:ext cx="1697567" cy="1697567"/>
            <a:chOff x="5459410" y="1699315"/>
            <a:chExt cx="1273180" cy="1273180"/>
          </a:xfrm>
        </p:grpSpPr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18479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5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6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7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11" name="Subtitle 11"/>
          <p:cNvSpPr txBox="1">
            <a:spLocks/>
          </p:cNvSpPr>
          <p:nvPr/>
        </p:nvSpPr>
        <p:spPr bwMode="auto">
          <a:xfrm>
            <a:off x="1414981" y="3788972"/>
            <a:ext cx="7362644" cy="8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480" tIns="59213" rIns="118480" bIns="59213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4790"/>
            <a:r>
              <a:rPr lang="zh-CN" altLang="en-US" sz="4000" dirty="0">
                <a:solidFill>
                  <a:sysClr val="window" lastClr="FFFFFF"/>
                </a:solidFill>
                <a:latin typeface="+mn-lt"/>
              </a:rPr>
              <a:t> </a:t>
            </a:r>
            <a:r>
              <a:rPr lang="en-US" altLang="zh-CN" sz="4000" dirty="0" smtClean="0">
                <a:solidFill>
                  <a:sysClr val="window" lastClr="FFFFFF"/>
                </a:solidFill>
                <a:latin typeface="+mn-lt"/>
              </a:rPr>
              <a:t>Challenge</a:t>
            </a:r>
            <a:endParaRPr lang="en-AU" altLang="zh-CN" sz="4000" dirty="0">
              <a:solidFill>
                <a:sysClr val="window" lastClr="FFFFFF"/>
              </a:solidFill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0" y="0"/>
            <a:ext cx="12238940" cy="6858000"/>
          </a:xfrm>
          <a:prstGeom prst="rect">
            <a:avLst/>
          </a:prstGeom>
        </p:spPr>
      </p:pic>
      <p:sp>
        <p:nvSpPr>
          <p:cNvPr id="16" name="Rectangle 15"/>
          <p:cNvSpPr>
            <a:spLocks noChangeAspect="1"/>
          </p:cNvSpPr>
          <p:nvPr/>
        </p:nvSpPr>
        <p:spPr>
          <a:xfrm rot="5400000">
            <a:off x="2643531" y="-2690469"/>
            <a:ext cx="6858001" cy="122389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6" tIns="60932" rIns="121866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3005309" y="-2341106"/>
            <a:ext cx="6528725" cy="6310768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chemeClr val="tx2">
                  <a:lumMod val="75000"/>
                </a:schemeClr>
              </a:gs>
              <a:gs pos="58000">
                <a:schemeClr val="accent6">
                  <a:lumMod val="75000"/>
                  <a:alpha val="0"/>
                </a:schemeClr>
              </a:gs>
              <a:gs pos="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480" tIns="59213" rIns="118480" bIns="59213" spcCol="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91403" y="2086214"/>
            <a:ext cx="1273175" cy="1273175"/>
            <a:chOff x="5459410" y="1699315"/>
            <a:chExt cx="1273180" cy="1273180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886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20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2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24" name="Title 10"/>
          <p:cNvSpPr txBox="1">
            <a:spLocks/>
          </p:cNvSpPr>
          <p:nvPr/>
        </p:nvSpPr>
        <p:spPr bwMode="auto">
          <a:xfrm>
            <a:off x="1500530" y="1227854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>
                <a:solidFill>
                  <a:sysClr val="window" lastClr="FFFFFF"/>
                </a:solidFill>
              </a:rPr>
              <a:t>PART 7</a:t>
            </a:r>
            <a:endParaRPr lang="en-AU" altLang="zh-CN" sz="6000" dirty="0">
              <a:solidFill>
                <a:sysClr val="window" lastClr="FFFFFF"/>
              </a:solidFill>
            </a:endParaRPr>
          </a:p>
        </p:txBody>
      </p:sp>
      <p:sp>
        <p:nvSpPr>
          <p:cNvPr id="25" name="Subtitle 11"/>
          <p:cNvSpPr txBox="1">
            <a:spLocks/>
          </p:cNvSpPr>
          <p:nvPr/>
        </p:nvSpPr>
        <p:spPr bwMode="auto">
          <a:xfrm>
            <a:off x="4868617" y="4617952"/>
            <a:ext cx="2545113" cy="83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888615"/>
            <a:r>
              <a:rPr lang="en-AU" altLang="zh-CN" sz="4400">
                <a:solidFill>
                  <a:sysClr val="window" lastClr="FFFFFF"/>
                </a:solidFill>
              </a:rPr>
              <a:t>Reference</a:t>
            </a:r>
            <a:endParaRPr lang="en-AU" altLang="zh-CN" sz="44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2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2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06075" y="349994"/>
            <a:ext cx="6179850" cy="729891"/>
            <a:chOff x="5988388" y="699987"/>
            <a:chExt cx="12359700" cy="1459781"/>
          </a:xfrm>
        </p:grpSpPr>
        <p:sp>
          <p:nvSpPr>
            <p:cNvPr id="8" name="TextBox 7"/>
            <p:cNvSpPr txBox="1"/>
            <p:nvPr/>
          </p:nvSpPr>
          <p:spPr>
            <a:xfrm>
              <a:off x="5988388" y="69998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Reference</a:t>
              </a:r>
              <a:endParaRPr lang="id-ID" sz="4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553054" y="2068330"/>
              <a:ext cx="5230368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31088" y="1353488"/>
            <a:ext cx="9474667" cy="502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Chen 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T,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Guestrin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C.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Xgboost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: A scalable tree boosting system[J].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arXiv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preprint arXiv:1603.02754, 2016.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Ng 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A,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Deisenroth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M. Machine Learning for a London Housing Price Prediction Mobile Application[J]. 2015.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en-US" dirty="0"/>
              <a:t> </a:t>
            </a:r>
            <a:r>
              <a:rPr lang="zh-CN" altLang="en-US" dirty="0" smtClean="0"/>
              <a:t> 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Brennan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, Morgan (16 Sep 2011). </a:t>
            </a:r>
            <a:r>
              <a:rPr lang="en-US" u="sng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"The Most Amazing And Absurd Places For Rent"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. Forbes. Retrieved 13 December 2012.</a:t>
            </a:r>
          </a:p>
          <a:p>
            <a:endParaRPr lang="en-US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  <a:p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Introduction 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to Boosted Trees 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https://xgboost.readthedocs.io/en/latest/model.html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  <a:p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5.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Complete 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Guide to Parameter Tuning in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XGBoost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  <a:hlinkClick r:id="rId5"/>
              </a:rPr>
              <a:t>https://www.analyticsvidhya.com/blog/2016/03/complete-guide-parameter-tuning-xgboost-with-codes-python/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380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68583"/>
          </a:xfrm>
        </p:spPr>
      </p:pic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2665413" y="-2654831"/>
            <a:ext cx="6858000" cy="1218882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6" tIns="60932" rIns="121866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23" name="AutoShape 5"/>
          <p:cNvSpPr>
            <a:spLocks/>
          </p:cNvSpPr>
          <p:nvPr/>
        </p:nvSpPr>
        <p:spPr bwMode="auto">
          <a:xfrm>
            <a:off x="3528491" y="3080583"/>
            <a:ext cx="5234858" cy="199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395" tIns="25395" rIns="25395" bIns="25395" anchor="ctr"/>
          <a:lstStyle/>
          <a:p>
            <a:pPr algn="ctr">
              <a:defRPr/>
            </a:pPr>
            <a:r>
              <a:rPr lang="es-ES" sz="5400" dirty="0">
                <a:solidFill>
                  <a:schemeClr val="bg1"/>
                </a:solidFill>
                <a:cs typeface="Aparajita" panose="020B0604020202020204" pitchFamily="34" charset="0"/>
              </a:rPr>
              <a:t>THANK YOU</a:t>
            </a: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 flipV="1">
            <a:off x="4593265" y="4742120"/>
            <a:ext cx="3274827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6" name="AutoShape 119"/>
          <p:cNvSpPr>
            <a:spLocks/>
          </p:cNvSpPr>
          <p:nvPr/>
        </p:nvSpPr>
        <p:spPr bwMode="auto">
          <a:xfrm>
            <a:off x="4992534" y="1136139"/>
            <a:ext cx="2306772" cy="22981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28" y="11543"/>
                </a:moveTo>
                <a:cubicBezTo>
                  <a:pt x="21492" y="11930"/>
                  <a:pt x="21571" y="12337"/>
                  <a:pt x="21571" y="12758"/>
                </a:cubicBezTo>
                <a:cubicBezTo>
                  <a:pt x="21571" y="13464"/>
                  <a:pt x="21388" y="14105"/>
                  <a:pt x="21017" y="14678"/>
                </a:cubicBezTo>
                <a:cubicBezTo>
                  <a:pt x="21111" y="15215"/>
                  <a:pt x="21077" y="15745"/>
                  <a:pt x="20924" y="16285"/>
                </a:cubicBezTo>
                <a:cubicBezTo>
                  <a:pt x="20769" y="16819"/>
                  <a:pt x="20512" y="17287"/>
                  <a:pt x="20141" y="17697"/>
                </a:cubicBezTo>
                <a:cubicBezTo>
                  <a:pt x="20105" y="18451"/>
                  <a:pt x="19901" y="19081"/>
                  <a:pt x="19531" y="19580"/>
                </a:cubicBezTo>
                <a:cubicBezTo>
                  <a:pt x="19161" y="20080"/>
                  <a:pt x="18700" y="20481"/>
                  <a:pt x="18146" y="20783"/>
                </a:cubicBezTo>
                <a:cubicBezTo>
                  <a:pt x="17593" y="21088"/>
                  <a:pt x="16982" y="21297"/>
                  <a:pt x="16321" y="21419"/>
                </a:cubicBezTo>
                <a:cubicBezTo>
                  <a:pt x="15660" y="21540"/>
                  <a:pt x="15010" y="21599"/>
                  <a:pt x="14380" y="21599"/>
                </a:cubicBezTo>
                <a:cubicBezTo>
                  <a:pt x="13730" y="21599"/>
                  <a:pt x="13077" y="21554"/>
                  <a:pt x="12424" y="21461"/>
                </a:cubicBezTo>
                <a:cubicBezTo>
                  <a:pt x="11772" y="21362"/>
                  <a:pt x="11127" y="21235"/>
                  <a:pt x="10497" y="21074"/>
                </a:cubicBezTo>
                <a:cubicBezTo>
                  <a:pt x="9864" y="20894"/>
                  <a:pt x="9237" y="20702"/>
                  <a:pt x="8610" y="20493"/>
                </a:cubicBezTo>
                <a:cubicBezTo>
                  <a:pt x="7982" y="20286"/>
                  <a:pt x="7341" y="20182"/>
                  <a:pt x="6680" y="20182"/>
                </a:cubicBezTo>
                <a:lnTo>
                  <a:pt x="1607" y="20182"/>
                </a:lnTo>
                <a:cubicBezTo>
                  <a:pt x="1167" y="20182"/>
                  <a:pt x="785" y="20029"/>
                  <a:pt x="471" y="19713"/>
                </a:cubicBezTo>
                <a:cubicBezTo>
                  <a:pt x="158" y="19405"/>
                  <a:pt x="0" y="19024"/>
                  <a:pt x="0" y="18572"/>
                </a:cubicBezTo>
                <a:lnTo>
                  <a:pt x="0" y="9880"/>
                </a:lnTo>
                <a:cubicBezTo>
                  <a:pt x="0" y="9440"/>
                  <a:pt x="158" y="9064"/>
                  <a:pt x="471" y="8754"/>
                </a:cubicBezTo>
                <a:cubicBezTo>
                  <a:pt x="785" y="8440"/>
                  <a:pt x="1167" y="8285"/>
                  <a:pt x="1607" y="8285"/>
                </a:cubicBezTo>
                <a:lnTo>
                  <a:pt x="6315" y="8285"/>
                </a:lnTo>
                <a:cubicBezTo>
                  <a:pt x="6558" y="8160"/>
                  <a:pt x="6750" y="8022"/>
                  <a:pt x="6897" y="7872"/>
                </a:cubicBezTo>
                <a:cubicBezTo>
                  <a:pt x="7041" y="7723"/>
                  <a:pt x="7197" y="7548"/>
                  <a:pt x="7369" y="7342"/>
                </a:cubicBezTo>
                <a:cubicBezTo>
                  <a:pt x="7513" y="7161"/>
                  <a:pt x="7663" y="6986"/>
                  <a:pt x="7810" y="6819"/>
                </a:cubicBezTo>
                <a:cubicBezTo>
                  <a:pt x="7957" y="6653"/>
                  <a:pt x="8112" y="6483"/>
                  <a:pt x="8276" y="6311"/>
                </a:cubicBezTo>
                <a:cubicBezTo>
                  <a:pt x="8570" y="5997"/>
                  <a:pt x="8918" y="5690"/>
                  <a:pt x="9302" y="5385"/>
                </a:cubicBezTo>
                <a:cubicBezTo>
                  <a:pt x="9692" y="5085"/>
                  <a:pt x="9989" y="4749"/>
                  <a:pt x="10195" y="4379"/>
                </a:cubicBezTo>
                <a:cubicBezTo>
                  <a:pt x="10339" y="4117"/>
                  <a:pt x="10443" y="3826"/>
                  <a:pt x="10506" y="3507"/>
                </a:cubicBezTo>
                <a:cubicBezTo>
                  <a:pt x="10565" y="3188"/>
                  <a:pt x="10627" y="2866"/>
                  <a:pt x="10675" y="2538"/>
                </a:cubicBezTo>
                <a:cubicBezTo>
                  <a:pt x="10726" y="2216"/>
                  <a:pt x="10780" y="1900"/>
                  <a:pt x="10845" y="1592"/>
                </a:cubicBezTo>
                <a:cubicBezTo>
                  <a:pt x="10907" y="1287"/>
                  <a:pt x="11014" y="1016"/>
                  <a:pt x="11161" y="776"/>
                </a:cubicBezTo>
                <a:cubicBezTo>
                  <a:pt x="11311" y="536"/>
                  <a:pt x="11523" y="350"/>
                  <a:pt x="11800" y="208"/>
                </a:cubicBezTo>
                <a:cubicBezTo>
                  <a:pt x="12074" y="67"/>
                  <a:pt x="12441" y="0"/>
                  <a:pt x="12902" y="0"/>
                </a:cubicBezTo>
                <a:cubicBezTo>
                  <a:pt x="13450" y="0"/>
                  <a:pt x="13956" y="112"/>
                  <a:pt x="14411" y="344"/>
                </a:cubicBezTo>
                <a:cubicBezTo>
                  <a:pt x="14869" y="573"/>
                  <a:pt x="15250" y="881"/>
                  <a:pt x="15567" y="1270"/>
                </a:cubicBezTo>
                <a:cubicBezTo>
                  <a:pt x="15880" y="1657"/>
                  <a:pt x="16126" y="2101"/>
                  <a:pt x="16304" y="2600"/>
                </a:cubicBezTo>
                <a:cubicBezTo>
                  <a:pt x="16479" y="3103"/>
                  <a:pt x="16570" y="3609"/>
                  <a:pt x="16570" y="4123"/>
                </a:cubicBezTo>
                <a:cubicBezTo>
                  <a:pt x="16570" y="4653"/>
                  <a:pt x="16491" y="5162"/>
                  <a:pt x="16332" y="5645"/>
                </a:cubicBezTo>
                <a:cubicBezTo>
                  <a:pt x="16174" y="6125"/>
                  <a:pt x="15982" y="6610"/>
                  <a:pt x="15759" y="7096"/>
                </a:cubicBezTo>
                <a:cubicBezTo>
                  <a:pt x="16072" y="7079"/>
                  <a:pt x="16389" y="7057"/>
                  <a:pt x="16705" y="7034"/>
                </a:cubicBezTo>
                <a:cubicBezTo>
                  <a:pt x="17019" y="7011"/>
                  <a:pt x="17335" y="7000"/>
                  <a:pt x="17652" y="7000"/>
                </a:cubicBezTo>
                <a:cubicBezTo>
                  <a:pt x="18149" y="7000"/>
                  <a:pt x="18630" y="7048"/>
                  <a:pt x="19099" y="7144"/>
                </a:cubicBezTo>
                <a:cubicBezTo>
                  <a:pt x="19568" y="7237"/>
                  <a:pt x="19986" y="7395"/>
                  <a:pt x="20356" y="7616"/>
                </a:cubicBezTo>
                <a:cubicBezTo>
                  <a:pt x="20726" y="7839"/>
                  <a:pt x="21026" y="8144"/>
                  <a:pt x="21255" y="8528"/>
                </a:cubicBezTo>
                <a:cubicBezTo>
                  <a:pt x="21486" y="8918"/>
                  <a:pt x="21599" y="9409"/>
                  <a:pt x="21599" y="10002"/>
                </a:cubicBezTo>
                <a:cubicBezTo>
                  <a:pt x="21599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8" y="11543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3"/>
                  <a:pt x="5340" y="17759"/>
                  <a:pt x="5340" y="17454"/>
                </a:cubicBezTo>
                <a:cubicBezTo>
                  <a:pt x="5340" y="17155"/>
                  <a:pt x="5233" y="16900"/>
                  <a:pt x="5024" y="16686"/>
                </a:cubicBezTo>
                <a:cubicBezTo>
                  <a:pt x="4812" y="16477"/>
                  <a:pt x="4557" y="16372"/>
                  <a:pt x="4258" y="16372"/>
                </a:cubicBezTo>
                <a:cubicBezTo>
                  <a:pt x="3941" y="16372"/>
                  <a:pt x="3684" y="16477"/>
                  <a:pt x="3486" y="16686"/>
                </a:cubicBezTo>
                <a:cubicBezTo>
                  <a:pt x="3289" y="16900"/>
                  <a:pt x="3190" y="17155"/>
                  <a:pt x="3190" y="17454"/>
                </a:cubicBezTo>
                <a:cubicBezTo>
                  <a:pt x="3190" y="17767"/>
                  <a:pt x="3289" y="18024"/>
                  <a:pt x="3486" y="18222"/>
                </a:cubicBezTo>
                <a:cubicBezTo>
                  <a:pt x="3681" y="18420"/>
                  <a:pt x="3939" y="18519"/>
                  <a:pt x="4258" y="18519"/>
                </a:cubicBezTo>
                <a:moveTo>
                  <a:pt x="19164" y="14342"/>
                </a:moveTo>
                <a:cubicBezTo>
                  <a:pt x="19703" y="13901"/>
                  <a:pt x="19975" y="13345"/>
                  <a:pt x="19975" y="12679"/>
                </a:cubicBezTo>
                <a:cubicBezTo>
                  <a:pt x="19975" y="12473"/>
                  <a:pt x="19918" y="12281"/>
                  <a:pt x="19805" y="12097"/>
                </a:cubicBezTo>
                <a:cubicBezTo>
                  <a:pt x="19695" y="11919"/>
                  <a:pt x="19576" y="11761"/>
                  <a:pt x="19446" y="11623"/>
                </a:cubicBezTo>
                <a:cubicBezTo>
                  <a:pt x="19590" y="11363"/>
                  <a:pt x="19720" y="11106"/>
                  <a:pt x="19833" y="10849"/>
                </a:cubicBezTo>
                <a:cubicBezTo>
                  <a:pt x="19944" y="10592"/>
                  <a:pt x="20003" y="10312"/>
                  <a:pt x="20003" y="10002"/>
                </a:cubicBezTo>
                <a:cubicBezTo>
                  <a:pt x="20003" y="9688"/>
                  <a:pt x="19924" y="9440"/>
                  <a:pt x="19766" y="9251"/>
                </a:cubicBezTo>
                <a:cubicBezTo>
                  <a:pt x="19607" y="9070"/>
                  <a:pt x="19415" y="8929"/>
                  <a:pt x="19184" y="8833"/>
                </a:cubicBezTo>
                <a:cubicBezTo>
                  <a:pt x="18955" y="8739"/>
                  <a:pt x="18698" y="8683"/>
                  <a:pt x="18418" y="8663"/>
                </a:cubicBezTo>
                <a:cubicBezTo>
                  <a:pt x="18138" y="8643"/>
                  <a:pt x="17884" y="8635"/>
                  <a:pt x="17649" y="8635"/>
                </a:cubicBezTo>
                <a:cubicBezTo>
                  <a:pt x="17242" y="8635"/>
                  <a:pt x="16835" y="8649"/>
                  <a:pt x="16423" y="8677"/>
                </a:cubicBezTo>
                <a:cubicBezTo>
                  <a:pt x="16010" y="8706"/>
                  <a:pt x="15606" y="8720"/>
                  <a:pt x="15199" y="8720"/>
                </a:cubicBezTo>
                <a:cubicBezTo>
                  <a:pt x="14917" y="8720"/>
                  <a:pt x="14643" y="8706"/>
                  <a:pt x="14366" y="8677"/>
                </a:cubicBezTo>
                <a:cubicBezTo>
                  <a:pt x="14089" y="8649"/>
                  <a:pt x="13829" y="8584"/>
                  <a:pt x="13574" y="8474"/>
                </a:cubicBezTo>
                <a:cubicBezTo>
                  <a:pt x="13574" y="8104"/>
                  <a:pt x="13645" y="7754"/>
                  <a:pt x="13792" y="7421"/>
                </a:cubicBezTo>
                <a:cubicBezTo>
                  <a:pt x="13936" y="7087"/>
                  <a:pt x="14094" y="6751"/>
                  <a:pt x="14275" y="6413"/>
                </a:cubicBezTo>
                <a:cubicBezTo>
                  <a:pt x="14448" y="6074"/>
                  <a:pt x="14606" y="5721"/>
                  <a:pt x="14747" y="5351"/>
                </a:cubicBezTo>
                <a:cubicBezTo>
                  <a:pt x="14886" y="4984"/>
                  <a:pt x="14953" y="4574"/>
                  <a:pt x="14953" y="4122"/>
                </a:cubicBezTo>
                <a:cubicBezTo>
                  <a:pt x="14953" y="3823"/>
                  <a:pt x="14905" y="3529"/>
                  <a:pt x="14812" y="3236"/>
                </a:cubicBezTo>
                <a:cubicBezTo>
                  <a:pt x="14716" y="2945"/>
                  <a:pt x="14583" y="2677"/>
                  <a:pt x="14411" y="2439"/>
                </a:cubicBezTo>
                <a:cubicBezTo>
                  <a:pt x="14238" y="2199"/>
                  <a:pt x="14027" y="2002"/>
                  <a:pt x="13775" y="1843"/>
                </a:cubicBezTo>
                <a:cubicBezTo>
                  <a:pt x="13521" y="1688"/>
                  <a:pt x="13230" y="1606"/>
                  <a:pt x="12893" y="1606"/>
                </a:cubicBezTo>
                <a:lnTo>
                  <a:pt x="12744" y="1606"/>
                </a:lnTo>
                <a:cubicBezTo>
                  <a:pt x="12681" y="1606"/>
                  <a:pt x="12631" y="1617"/>
                  <a:pt x="12594" y="1634"/>
                </a:cubicBezTo>
                <a:cubicBezTo>
                  <a:pt x="12523" y="1671"/>
                  <a:pt x="12481" y="1705"/>
                  <a:pt x="12472" y="1742"/>
                </a:cubicBezTo>
                <a:cubicBezTo>
                  <a:pt x="12464" y="1778"/>
                  <a:pt x="12450" y="1838"/>
                  <a:pt x="12430" y="1920"/>
                </a:cubicBezTo>
                <a:cubicBezTo>
                  <a:pt x="12323" y="2450"/>
                  <a:pt x="12221" y="3007"/>
                  <a:pt x="12128" y="3586"/>
                </a:cubicBezTo>
                <a:cubicBezTo>
                  <a:pt x="12034" y="4167"/>
                  <a:pt x="11854" y="4698"/>
                  <a:pt x="11596" y="5176"/>
                </a:cubicBezTo>
                <a:cubicBezTo>
                  <a:pt x="11334" y="5636"/>
                  <a:pt x="11000" y="6034"/>
                  <a:pt x="10596" y="6367"/>
                </a:cubicBezTo>
                <a:cubicBezTo>
                  <a:pt x="10189" y="6701"/>
                  <a:pt x="9802" y="7051"/>
                  <a:pt x="9432" y="7421"/>
                </a:cubicBezTo>
                <a:cubicBezTo>
                  <a:pt x="9169" y="7700"/>
                  <a:pt x="8949" y="7954"/>
                  <a:pt x="8771" y="8183"/>
                </a:cubicBezTo>
                <a:cubicBezTo>
                  <a:pt x="8593" y="8412"/>
                  <a:pt x="8403" y="8632"/>
                  <a:pt x="8211" y="8833"/>
                </a:cubicBezTo>
                <a:cubicBezTo>
                  <a:pt x="8016" y="9036"/>
                  <a:pt x="7799" y="9222"/>
                  <a:pt x="7556" y="9400"/>
                </a:cubicBezTo>
                <a:cubicBezTo>
                  <a:pt x="7313" y="9575"/>
                  <a:pt x="7019" y="9736"/>
                  <a:pt x="6674" y="9880"/>
                </a:cubicBezTo>
                <a:lnTo>
                  <a:pt x="6646" y="9880"/>
                </a:lnTo>
                <a:lnTo>
                  <a:pt x="6646" y="18572"/>
                </a:lnTo>
                <a:cubicBezTo>
                  <a:pt x="7279" y="18572"/>
                  <a:pt x="7889" y="18649"/>
                  <a:pt x="8485" y="18795"/>
                </a:cubicBezTo>
                <a:cubicBezTo>
                  <a:pt x="9081" y="18945"/>
                  <a:pt x="9683" y="19103"/>
                  <a:pt x="10294" y="19270"/>
                </a:cubicBezTo>
                <a:cubicBezTo>
                  <a:pt x="10901" y="19439"/>
                  <a:pt x="11537" y="19592"/>
                  <a:pt x="12207" y="19741"/>
                </a:cubicBezTo>
                <a:cubicBezTo>
                  <a:pt x="12874" y="19891"/>
                  <a:pt x="13594" y="19965"/>
                  <a:pt x="14374" y="19965"/>
                </a:cubicBezTo>
                <a:cubicBezTo>
                  <a:pt x="14781" y="19965"/>
                  <a:pt x="15222" y="19939"/>
                  <a:pt x="15699" y="19885"/>
                </a:cubicBezTo>
                <a:cubicBezTo>
                  <a:pt x="16177" y="19829"/>
                  <a:pt x="16626" y="19710"/>
                  <a:pt x="17047" y="19527"/>
                </a:cubicBezTo>
                <a:cubicBezTo>
                  <a:pt x="17468" y="19343"/>
                  <a:pt x="17816" y="19086"/>
                  <a:pt x="18101" y="18762"/>
                </a:cubicBezTo>
                <a:cubicBezTo>
                  <a:pt x="18387" y="18440"/>
                  <a:pt x="18525" y="18010"/>
                  <a:pt x="18525" y="17477"/>
                </a:cubicBezTo>
                <a:cubicBezTo>
                  <a:pt x="18525" y="17386"/>
                  <a:pt x="18522" y="17304"/>
                  <a:pt x="18517" y="17225"/>
                </a:cubicBezTo>
                <a:cubicBezTo>
                  <a:pt x="18503" y="17152"/>
                  <a:pt x="18488" y="17070"/>
                  <a:pt x="18471" y="16980"/>
                </a:cubicBezTo>
                <a:cubicBezTo>
                  <a:pt x="18785" y="16836"/>
                  <a:pt x="19028" y="16596"/>
                  <a:pt x="19195" y="16262"/>
                </a:cubicBezTo>
                <a:cubicBezTo>
                  <a:pt x="19364" y="15929"/>
                  <a:pt x="19446" y="15593"/>
                  <a:pt x="19446" y="15263"/>
                </a:cubicBezTo>
                <a:cubicBezTo>
                  <a:pt x="19449" y="14912"/>
                  <a:pt x="19350" y="14605"/>
                  <a:pt x="19164" y="143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98433" y="2165404"/>
            <a:ext cx="1697567" cy="1697567"/>
            <a:chOff x="5459410" y="1699315"/>
            <a:chExt cx="1273180" cy="1273180"/>
          </a:xfrm>
        </p:grpSpPr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18479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5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6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7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11" name="Subtitle 11"/>
          <p:cNvSpPr txBox="1">
            <a:spLocks/>
          </p:cNvSpPr>
          <p:nvPr/>
        </p:nvSpPr>
        <p:spPr bwMode="auto">
          <a:xfrm>
            <a:off x="1414981" y="3788972"/>
            <a:ext cx="7362644" cy="8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480" tIns="59213" rIns="118480" bIns="59213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4790"/>
            <a:r>
              <a:rPr lang="zh-CN" altLang="en-US" sz="4000" dirty="0">
                <a:solidFill>
                  <a:sysClr val="window" lastClr="FFFFFF"/>
                </a:solidFill>
                <a:latin typeface="+mn-lt"/>
              </a:rPr>
              <a:t> </a:t>
            </a:r>
            <a:r>
              <a:rPr lang="en-US" altLang="zh-CN" sz="4000" dirty="0" smtClean="0">
                <a:solidFill>
                  <a:sysClr val="window" lastClr="FFFFFF"/>
                </a:solidFill>
                <a:latin typeface="+mn-lt"/>
              </a:rPr>
              <a:t>Challenge</a:t>
            </a:r>
            <a:endParaRPr lang="en-AU" altLang="zh-CN" sz="4000" dirty="0">
              <a:solidFill>
                <a:sysClr val="window" lastClr="FFFFFF"/>
              </a:solidFill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0" y="0"/>
            <a:ext cx="12238940" cy="6858000"/>
          </a:xfrm>
          <a:prstGeom prst="rect">
            <a:avLst/>
          </a:prstGeom>
        </p:spPr>
      </p:pic>
      <p:sp>
        <p:nvSpPr>
          <p:cNvPr id="16" name="Rectangle 15"/>
          <p:cNvSpPr>
            <a:spLocks noChangeAspect="1"/>
          </p:cNvSpPr>
          <p:nvPr/>
        </p:nvSpPr>
        <p:spPr>
          <a:xfrm rot="5400000">
            <a:off x="2643531" y="-2690469"/>
            <a:ext cx="6858001" cy="122389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6" tIns="60932" rIns="121866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3005309" y="-2341106"/>
            <a:ext cx="6528725" cy="6310768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chemeClr val="tx2">
                  <a:lumMod val="75000"/>
                </a:schemeClr>
              </a:gs>
              <a:gs pos="58000">
                <a:schemeClr val="accent6">
                  <a:lumMod val="75000"/>
                  <a:alpha val="0"/>
                </a:schemeClr>
              </a:gs>
              <a:gs pos="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480" tIns="59213" rIns="118480" bIns="59213" spcCol="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91403" y="2086214"/>
            <a:ext cx="1273175" cy="1273175"/>
            <a:chOff x="5459410" y="1699315"/>
            <a:chExt cx="1273180" cy="1273180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886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20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2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24" name="Title 10"/>
          <p:cNvSpPr txBox="1">
            <a:spLocks/>
          </p:cNvSpPr>
          <p:nvPr/>
        </p:nvSpPr>
        <p:spPr bwMode="auto">
          <a:xfrm>
            <a:off x="1500530" y="1227854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>
                <a:solidFill>
                  <a:sysClr val="window" lastClr="FFFFFF"/>
                </a:solidFill>
              </a:rPr>
              <a:t>PART </a:t>
            </a:r>
            <a:r>
              <a:rPr lang="en-US" altLang="zh-CN" sz="6000" dirty="0" smtClean="0">
                <a:solidFill>
                  <a:sysClr val="window" lastClr="FFFFFF"/>
                </a:solidFill>
              </a:rPr>
              <a:t>1</a:t>
            </a:r>
            <a:endParaRPr lang="en-AU" altLang="zh-CN" sz="6000" dirty="0">
              <a:solidFill>
                <a:sysClr val="window" lastClr="FFFFFF"/>
              </a:solidFill>
            </a:endParaRPr>
          </a:p>
        </p:txBody>
      </p:sp>
      <p:sp>
        <p:nvSpPr>
          <p:cNvPr id="25" name="Subtitle 11"/>
          <p:cNvSpPr txBox="1">
            <a:spLocks/>
          </p:cNvSpPr>
          <p:nvPr/>
        </p:nvSpPr>
        <p:spPr bwMode="auto">
          <a:xfrm>
            <a:off x="4119465" y="4496535"/>
            <a:ext cx="3906130" cy="83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8615"/>
            <a:r>
              <a:rPr lang="en-AU" altLang="zh-CN" sz="4400" dirty="0">
                <a:solidFill>
                  <a:sysClr val="window" lastClr="FFFFFF"/>
                </a:solidFill>
              </a:rPr>
              <a:t>C</a:t>
            </a:r>
            <a:r>
              <a:rPr lang="en-AU" altLang="zh-CN" sz="4400" dirty="0" smtClean="0">
                <a:solidFill>
                  <a:sysClr val="window" lastClr="FFFFFF"/>
                </a:solidFill>
              </a:rPr>
              <a:t>hallenge</a:t>
            </a:r>
          </a:p>
        </p:txBody>
      </p:sp>
    </p:spTree>
    <p:extLst>
      <p:ext uri="{BB962C8B-B14F-4D97-AF65-F5344CB8AC3E}">
        <p14:creationId xmlns:p14="http://schemas.microsoft.com/office/powerpoint/2010/main" val="66736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2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430676" y="1389961"/>
            <a:ext cx="5514367" cy="545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Our challenge is </a:t>
            </a:r>
            <a:r>
              <a:rPr 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focused on making  predictions that revolve around the housing price of Airbnb. Based on the Airbnb existing data, we will create a model to explore and predict the housing price of new listings in London. </a:t>
            </a:r>
            <a:endParaRPr 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just">
              <a:lnSpc>
                <a:spcPct val="110000"/>
              </a:lnSpc>
            </a:pPr>
            <a:endParaRPr lang="pt-BR" sz="16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Unlike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traditional hotels, the housing price is set by house owner in Airbnb. In fact, there are many factors can impact the price of a new list such as location, room type, and  published reviews. In this case, we need to take more consideration in feature selection for a better prediction. </a:t>
            </a:r>
            <a:endParaRPr lang="en-US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just">
              <a:lnSpc>
                <a:spcPct val="110000"/>
              </a:lnSpc>
            </a:pPr>
            <a:endParaRPr lang="pt-BR" sz="16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London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is the political, economic </a:t>
            </a:r>
            <a:r>
              <a:rPr 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and cultural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capital of Britain and one of the biggest markets in Airbnb.  In June 2016, there are more than 42,000 records of listing in </a:t>
            </a:r>
            <a:r>
              <a:rPr 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London. We </a:t>
            </a:r>
            <a:r>
              <a:rPr lang="en-US" sz="1600" dirty="0">
                <a:latin typeface="Microsoft YaHei" charset="-122"/>
                <a:ea typeface="Microsoft YaHei" charset="-122"/>
                <a:cs typeface="Microsoft YaHei" charset="-122"/>
              </a:rPr>
              <a:t>need to deal with a large number of  features of different types and handle missing value and outliers.</a:t>
            </a:r>
            <a:r>
              <a:rPr lang="en-US" sz="1600" dirty="0"/>
              <a:t> </a:t>
            </a:r>
          </a:p>
          <a:p>
            <a:endParaRPr lang="en-US" sz="1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765193" y="230329"/>
            <a:ext cx="6179850" cy="778048"/>
            <a:chOff x="5988388" y="483017"/>
            <a:chExt cx="12359700" cy="1556095"/>
          </a:xfrm>
        </p:grpSpPr>
        <p:sp>
          <p:nvSpPr>
            <p:cNvPr id="24" name="TextBox 23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Challenge</a:t>
              </a:r>
              <a:endParaRPr lang="id-ID" sz="4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563854" y="1947674"/>
              <a:ext cx="5373872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1" r="21361"/>
          <a:stretch>
            <a:fillRect/>
          </a:stretch>
        </p:blipFill>
        <p:spPr>
          <a:xfrm>
            <a:off x="1588" y="0"/>
            <a:ext cx="6284912" cy="6858000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sp>
        <p:nvSpPr>
          <p:cNvPr id="17" name="Rectangle 16"/>
          <p:cNvSpPr>
            <a:spLocks noChangeAspect="1"/>
          </p:cNvSpPr>
          <p:nvPr/>
        </p:nvSpPr>
        <p:spPr>
          <a:xfrm rot="5400000">
            <a:off x="-309221" y="262282"/>
            <a:ext cx="6858001" cy="633343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6" tIns="60932" rIns="121866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05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98433" y="2165404"/>
            <a:ext cx="1697567" cy="1697567"/>
            <a:chOff x="5459410" y="1699315"/>
            <a:chExt cx="1273180" cy="1273180"/>
          </a:xfrm>
        </p:grpSpPr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18479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5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6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7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11" name="Subtitle 11"/>
          <p:cNvSpPr txBox="1">
            <a:spLocks/>
          </p:cNvSpPr>
          <p:nvPr/>
        </p:nvSpPr>
        <p:spPr bwMode="auto">
          <a:xfrm>
            <a:off x="1414981" y="3788972"/>
            <a:ext cx="7362644" cy="8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480" tIns="59213" rIns="118480" bIns="59213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4790"/>
            <a:r>
              <a:rPr lang="zh-CN" altLang="en-US" sz="4000" dirty="0">
                <a:solidFill>
                  <a:sysClr val="window" lastClr="FFFFFF"/>
                </a:solidFill>
                <a:latin typeface="+mn-lt"/>
              </a:rPr>
              <a:t> </a:t>
            </a:r>
            <a:r>
              <a:rPr lang="en-US" altLang="zh-CN" sz="4000" dirty="0" smtClean="0">
                <a:solidFill>
                  <a:sysClr val="window" lastClr="FFFFFF"/>
                </a:solidFill>
                <a:latin typeface="+mn-lt"/>
              </a:rPr>
              <a:t>Challenge</a:t>
            </a:r>
            <a:endParaRPr lang="en-AU" altLang="zh-CN" sz="4000" dirty="0">
              <a:solidFill>
                <a:sysClr val="window" lastClr="FFFFFF"/>
              </a:solidFill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0" y="0"/>
            <a:ext cx="12238940" cy="6858000"/>
          </a:xfrm>
          <a:prstGeom prst="rect">
            <a:avLst/>
          </a:prstGeom>
        </p:spPr>
      </p:pic>
      <p:sp>
        <p:nvSpPr>
          <p:cNvPr id="16" name="Rectangle 15"/>
          <p:cNvSpPr>
            <a:spLocks noChangeAspect="1"/>
          </p:cNvSpPr>
          <p:nvPr/>
        </p:nvSpPr>
        <p:spPr>
          <a:xfrm rot="5400000">
            <a:off x="2643531" y="-2690469"/>
            <a:ext cx="6858001" cy="122389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6" tIns="60932" rIns="121866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3005309" y="-2341106"/>
            <a:ext cx="6528725" cy="6310768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chemeClr val="tx2">
                  <a:lumMod val="75000"/>
                </a:schemeClr>
              </a:gs>
              <a:gs pos="58000">
                <a:schemeClr val="accent6">
                  <a:lumMod val="75000"/>
                  <a:alpha val="0"/>
                </a:schemeClr>
              </a:gs>
              <a:gs pos="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480" tIns="59213" rIns="118480" bIns="59213" spcCol="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91403" y="2086214"/>
            <a:ext cx="1273175" cy="1273175"/>
            <a:chOff x="5459410" y="1699315"/>
            <a:chExt cx="1273180" cy="1273180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886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20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2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24" name="Title 10"/>
          <p:cNvSpPr txBox="1">
            <a:spLocks/>
          </p:cNvSpPr>
          <p:nvPr/>
        </p:nvSpPr>
        <p:spPr bwMode="auto">
          <a:xfrm>
            <a:off x="1500530" y="1227854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>
                <a:solidFill>
                  <a:sysClr val="window" lastClr="FFFFFF"/>
                </a:solidFill>
              </a:rPr>
              <a:t>PART 2</a:t>
            </a:r>
            <a:endParaRPr lang="en-AU" altLang="zh-CN" sz="6000" dirty="0">
              <a:solidFill>
                <a:sysClr val="window" lastClr="FFFFFF"/>
              </a:solidFill>
            </a:endParaRPr>
          </a:p>
        </p:txBody>
      </p:sp>
      <p:sp>
        <p:nvSpPr>
          <p:cNvPr id="25" name="Subtitle 11"/>
          <p:cNvSpPr txBox="1">
            <a:spLocks/>
          </p:cNvSpPr>
          <p:nvPr/>
        </p:nvSpPr>
        <p:spPr bwMode="auto">
          <a:xfrm>
            <a:off x="4119465" y="4496535"/>
            <a:ext cx="3906130" cy="83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8615"/>
            <a:r>
              <a:rPr lang="en-AU" altLang="zh-CN" sz="4400" dirty="0" smtClean="0">
                <a:solidFill>
                  <a:sysClr val="window" lastClr="FFFFFF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895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2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0" r="4188" b="-503"/>
          <a:stretch/>
        </p:blipFill>
        <p:spPr>
          <a:xfrm>
            <a:off x="0" y="-40648"/>
            <a:ext cx="12192000" cy="6881688"/>
          </a:xfrm>
        </p:spPr>
      </p:pic>
      <p:grpSp>
        <p:nvGrpSpPr>
          <p:cNvPr id="3" name="Group 2"/>
          <p:cNvGrpSpPr/>
          <p:nvPr/>
        </p:nvGrpSpPr>
        <p:grpSpPr>
          <a:xfrm rot="10800000">
            <a:off x="3597042" y="2395728"/>
            <a:ext cx="8594955" cy="1805360"/>
            <a:chOff x="-210622" y="4085211"/>
            <a:chExt cx="19892697" cy="5346910"/>
          </a:xfrm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7062272" y="-3187683"/>
              <a:ext cx="5346910" cy="198926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latin typeface="Lato Light"/>
              </a:endParaRPr>
            </a:p>
          </p:txBody>
        </p:sp>
        <p:sp>
          <p:nvSpPr>
            <p:cNvPr id="8" name="Round Same Side Corner Rectangle 7"/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latin typeface="Lato Light"/>
              </a:endParaRPr>
            </a:p>
          </p:txBody>
        </p:sp>
      </p:grpSp>
      <p:sp>
        <p:nvSpPr>
          <p:cNvPr id="35" name="Title 2"/>
          <p:cNvSpPr txBox="1">
            <a:spLocks/>
          </p:cNvSpPr>
          <p:nvPr/>
        </p:nvSpPr>
        <p:spPr>
          <a:xfrm>
            <a:off x="-121578" y="2536032"/>
            <a:ext cx="9461576" cy="512699"/>
          </a:xfrm>
          <a:prstGeom prst="rect">
            <a:avLst/>
          </a:prstGeom>
        </p:spPr>
        <p:txBody>
          <a:bodyPr lIns="109710" tIns="54855" rIns="109710" bIns="54855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bg-BG" sz="29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7" name="AutoShape 2"/>
          <p:cNvSpPr>
            <a:spLocks/>
          </p:cNvSpPr>
          <p:nvPr/>
        </p:nvSpPr>
        <p:spPr bwMode="auto">
          <a:xfrm>
            <a:off x="3262347" y="2680616"/>
            <a:ext cx="9394857" cy="6845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914217">
              <a:defRPr/>
            </a:pPr>
            <a:r>
              <a:rPr lang="es-ES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Introduction</a:t>
            </a:r>
            <a:r>
              <a:rPr lang="es-ES" sz="40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to </a:t>
            </a:r>
            <a:r>
              <a:rPr lang="es-ES" sz="40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Airbnb</a:t>
            </a:r>
            <a:endParaRPr lang="es-ES" sz="40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5253151" y="3386577"/>
            <a:ext cx="5413247" cy="13619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4217">
              <a:defRPr/>
            </a:pPr>
            <a:endParaRPr lang="es-ES" sz="3000" dirty="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352544" y="3451781"/>
            <a:ext cx="7793952" cy="53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Airbnb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is</a:t>
            </a:r>
            <a:r>
              <a:rPr lang="pt-BR" sz="13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an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online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marketplace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and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homestay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enabling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people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to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rent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a short-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term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home. The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cost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of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such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accommodation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is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set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by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the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house</a:t>
            </a:r>
            <a:r>
              <a:rPr lang="pt-BR" sz="13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300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owner</a:t>
            </a:r>
            <a:r>
              <a:rPr lang="pt-BR" sz="1300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.</a:t>
            </a:r>
            <a:endParaRPr lang="en-US" sz="13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utoUpdateAnimBg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823589" y="1778709"/>
            <a:ext cx="3205518" cy="41935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02551" y="1778709"/>
            <a:ext cx="3205518" cy="41935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0879" y="1778705"/>
            <a:ext cx="3205518" cy="41935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id-ID" sz="900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9187" y="5064662"/>
            <a:ext cx="2985717" cy="40009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id-ID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For </a:t>
            </a:r>
            <a:r>
              <a:rPr lang="id-ID" sz="2000" b="1" dirty="0" err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Potential</a:t>
            </a:r>
            <a:r>
              <a:rPr lang="id-ID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id-ID" sz="2000" b="1" dirty="0" err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Tenants</a:t>
            </a:r>
            <a:r>
              <a:rPr lang="id-ID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endParaRPr lang="id-ID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20307" y="5451213"/>
            <a:ext cx="523455" cy="0"/>
          </a:xfrm>
          <a:prstGeom prst="line">
            <a:avLst/>
          </a:prstGeom>
          <a:ln w="6350">
            <a:solidFill>
              <a:schemeClr val="accent5">
                <a:lumMod val="75000"/>
              </a:schemeClr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027" y="5064662"/>
            <a:ext cx="2559960" cy="40009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id-ID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For House </a:t>
            </a:r>
            <a:r>
              <a:rPr lang="id-ID" sz="2000" b="1" dirty="0" err="1" smtClean="0">
                <a:solidFill>
                  <a:schemeClr val="accent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Owners</a:t>
            </a:r>
            <a:endParaRPr lang="id-ID" sz="2000" b="1" dirty="0">
              <a:solidFill>
                <a:schemeClr val="accent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742275" y="5451213"/>
            <a:ext cx="523455" cy="0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53228" y="5064662"/>
            <a:ext cx="1644966" cy="40009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id-ID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For </a:t>
            </a:r>
            <a:r>
              <a:rPr lang="id-ID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Airbnb</a:t>
            </a:r>
            <a:endParaRPr lang="id-ID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9113986" y="5451213"/>
            <a:ext cx="5234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934136" y="370471"/>
            <a:ext cx="6179850" cy="812781"/>
            <a:chOff x="5844510" y="740941"/>
            <a:chExt cx="12359700" cy="1625561"/>
          </a:xfrm>
        </p:grpSpPr>
        <p:sp>
          <p:nvSpPr>
            <p:cNvPr id="30" name="TextBox 29"/>
            <p:cNvSpPr txBox="1"/>
            <p:nvPr/>
          </p:nvSpPr>
          <p:spPr>
            <a:xfrm>
              <a:off x="5844510" y="740941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Business </a:t>
              </a:r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Implication</a:t>
              </a:r>
              <a:endParaRPr lang="id-ID" sz="4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62256" y="2275064"/>
              <a:ext cx="10607040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1" b="2138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43" r="3805"/>
          <a:stretch/>
        </p:blipFill>
        <p:spPr>
          <a:xfrm>
            <a:off x="4501318" y="1831136"/>
            <a:ext cx="3206751" cy="3086941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r="21263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06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13" grpId="0"/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0"/>
          <p:cNvSpPr txBox="1">
            <a:spLocks/>
          </p:cNvSpPr>
          <p:nvPr/>
        </p:nvSpPr>
        <p:spPr>
          <a:xfrm>
            <a:off x="6141851" y="1812317"/>
            <a:ext cx="5319042" cy="430887"/>
          </a:xfrm>
          <a:prstGeom prst="rect">
            <a:avLst/>
          </a:prstGeom>
        </p:spPr>
        <p:txBody>
          <a:bodyPr vert="horz" wrap="square" lIns="91422" tIns="0" rIns="91422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Methodology</a:t>
            </a:r>
            <a:endParaRPr lang="en-US" sz="2800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9" name="Title 20"/>
          <p:cNvSpPr txBox="1">
            <a:spLocks/>
          </p:cNvSpPr>
          <p:nvPr/>
        </p:nvSpPr>
        <p:spPr>
          <a:xfrm>
            <a:off x="6141851" y="2399818"/>
            <a:ext cx="5319042" cy="1594393"/>
          </a:xfrm>
          <a:prstGeom prst="rect">
            <a:avLst/>
          </a:prstGeom>
        </p:spPr>
        <p:txBody>
          <a:bodyPr vert="horz" wrap="square" lIns="91422" tIns="45711" rIns="91422" bIns="45711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We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use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regression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method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to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predict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Airbnb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housing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prices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. The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problem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of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predicting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housing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prices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can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be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considered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a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regression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problem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since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the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predictive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values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fall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within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a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continuous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range.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Title 20"/>
          <p:cNvSpPr txBox="1">
            <a:spLocks/>
          </p:cNvSpPr>
          <p:nvPr/>
        </p:nvSpPr>
        <p:spPr>
          <a:xfrm>
            <a:off x="6164409" y="4483460"/>
            <a:ext cx="5319042" cy="430887"/>
          </a:xfrm>
          <a:prstGeom prst="rect">
            <a:avLst/>
          </a:prstGeom>
        </p:spPr>
        <p:txBody>
          <a:bodyPr vert="horz" wrap="square" lIns="91422" tIns="0" rIns="91422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Evaluation</a:t>
            </a:r>
            <a:endParaRPr lang="en-US" sz="2800" dirty="0">
              <a:solidFill>
                <a:schemeClr val="tx2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1" name="Title 20"/>
          <p:cNvSpPr txBox="1">
            <a:spLocks/>
          </p:cNvSpPr>
          <p:nvPr/>
        </p:nvSpPr>
        <p:spPr>
          <a:xfrm>
            <a:off x="6141849" y="5057853"/>
            <a:ext cx="5319044" cy="1289694"/>
          </a:xfrm>
          <a:prstGeom prst="rect">
            <a:avLst/>
          </a:prstGeom>
        </p:spPr>
        <p:txBody>
          <a:bodyPr vert="horz" wrap="square" lIns="91422" tIns="45711" rIns="91422" bIns="45711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To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avoid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the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influence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of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different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price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level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,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we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use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relative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error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instead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of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na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absolute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error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. The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results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are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evaluated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on</a:t>
            </a:r>
            <a:r>
              <a:rPr lang="pt-BR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RMSPE-</a:t>
            </a:r>
            <a:r>
              <a:rPr 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Root Mean Square Percentage Error.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859770" y="355246"/>
            <a:ext cx="7290069" cy="1277265"/>
            <a:chOff x="5740342" y="710491"/>
            <a:chExt cx="12359700" cy="2554529"/>
          </a:xfrm>
        </p:grpSpPr>
        <p:sp>
          <p:nvSpPr>
            <p:cNvPr id="35" name="TextBox 34"/>
            <p:cNvSpPr txBox="1"/>
            <p:nvPr/>
          </p:nvSpPr>
          <p:spPr>
            <a:xfrm>
              <a:off x="5740342" y="710491"/>
              <a:ext cx="12359700" cy="2554529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/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Methodology</a:t>
              </a:r>
              <a:r>
                <a:rPr lang="id-ID" sz="4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&amp; </a:t>
              </a:r>
              <a:r>
                <a:rPr lang="id-ID" sz="4000" b="1" dirty="0" err="1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Evaluation</a:t>
              </a:r>
              <a:endParaRPr lang="id-ID" sz="4000" b="1" dirty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flipV="1">
              <a:off x="5988388" y="2379224"/>
              <a:ext cx="12111654" cy="9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r="361"/>
          <a:stretch>
            <a:fillRect/>
          </a:stretch>
        </p:blipFill>
        <p:spPr>
          <a:xfrm>
            <a:off x="234524" y="3139553"/>
            <a:ext cx="5543099" cy="1266231"/>
          </a:xfr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55" y="35131"/>
            <a:ext cx="1186245" cy="129589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186968" y="4221402"/>
            <a:ext cx="5273925" cy="0"/>
          </a:xfrm>
          <a:prstGeom prst="line">
            <a:avLst/>
          </a:prstGeom>
          <a:ln w="12700" cmpd="sng">
            <a:solidFill>
              <a:srgbClr val="E5E5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4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98433" y="2165404"/>
            <a:ext cx="1697567" cy="1697567"/>
            <a:chOff x="5459410" y="1699315"/>
            <a:chExt cx="1273180" cy="1273180"/>
          </a:xfrm>
        </p:grpSpPr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18479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5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6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7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1184790">
                  <a:defRPr/>
                </a:pPr>
                <a:endParaRPr lang="id-ID" sz="24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11" name="Subtitle 11"/>
          <p:cNvSpPr txBox="1">
            <a:spLocks/>
          </p:cNvSpPr>
          <p:nvPr/>
        </p:nvSpPr>
        <p:spPr bwMode="auto">
          <a:xfrm>
            <a:off x="1414981" y="3788972"/>
            <a:ext cx="7362644" cy="88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480" tIns="59213" rIns="118480" bIns="59213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84790"/>
            <a:r>
              <a:rPr lang="zh-CN" altLang="en-US" sz="4000" dirty="0">
                <a:solidFill>
                  <a:sysClr val="window" lastClr="FFFFFF"/>
                </a:solidFill>
                <a:latin typeface="+mn-lt"/>
              </a:rPr>
              <a:t> </a:t>
            </a:r>
            <a:r>
              <a:rPr lang="en-US" altLang="zh-CN" sz="4000" dirty="0" smtClean="0">
                <a:solidFill>
                  <a:sysClr val="window" lastClr="FFFFFF"/>
                </a:solidFill>
                <a:latin typeface="+mn-lt"/>
              </a:rPr>
              <a:t>Challenge</a:t>
            </a:r>
            <a:endParaRPr lang="en-AU" altLang="zh-CN" sz="4000" dirty="0">
              <a:solidFill>
                <a:sysClr val="window" lastClr="FFFFFF"/>
              </a:solidFill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0" y="0"/>
            <a:ext cx="12238940" cy="6858000"/>
          </a:xfrm>
          <a:prstGeom prst="rect">
            <a:avLst/>
          </a:prstGeom>
        </p:spPr>
      </p:pic>
      <p:sp>
        <p:nvSpPr>
          <p:cNvPr id="16" name="Rectangle 15"/>
          <p:cNvSpPr>
            <a:spLocks noChangeAspect="1"/>
          </p:cNvSpPr>
          <p:nvPr/>
        </p:nvSpPr>
        <p:spPr>
          <a:xfrm rot="5400000">
            <a:off x="2643531" y="-2690469"/>
            <a:ext cx="6858001" cy="122389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6" tIns="60932" rIns="121866" bIns="60932" rtlCol="0" anchor="ctr"/>
          <a:lstStyle/>
          <a:p>
            <a:pPr algn="ctr"/>
            <a:endParaRPr lang="en-US" sz="900" dirty="0">
              <a:latin typeface="微软雅黑" panose="020B0503020204020204" pitchFamily="34" charset="-122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3005309" y="-2341106"/>
            <a:ext cx="6528725" cy="6310768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chemeClr val="tx2">
                  <a:lumMod val="75000"/>
                </a:schemeClr>
              </a:gs>
              <a:gs pos="58000">
                <a:schemeClr val="accent6">
                  <a:lumMod val="75000"/>
                  <a:alpha val="0"/>
                </a:schemeClr>
              </a:gs>
              <a:gs pos="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480" tIns="59213" rIns="118480" bIns="59213" spcCol="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91403" y="2086214"/>
            <a:ext cx="1273175" cy="1273175"/>
            <a:chOff x="5459410" y="1699315"/>
            <a:chExt cx="1273180" cy="1273180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5459410" y="1699315"/>
              <a:ext cx="1273180" cy="1273180"/>
            </a:xfrm>
            <a:custGeom>
              <a:avLst/>
              <a:gdLst>
                <a:gd name="T0" fmla="*/ 636590 w 1024"/>
                <a:gd name="T1" fmla="*/ 0 h 1024"/>
                <a:gd name="T2" fmla="*/ 0 w 1024"/>
                <a:gd name="T3" fmla="*/ 636590 h 1024"/>
                <a:gd name="T4" fmla="*/ 636590 w 1024"/>
                <a:gd name="T5" fmla="*/ 1273180 h 1024"/>
                <a:gd name="T6" fmla="*/ 1273180 w 1024"/>
                <a:gd name="T7" fmla="*/ 636590 h 1024"/>
                <a:gd name="T8" fmla="*/ 636590 w 1024"/>
                <a:gd name="T9" fmla="*/ 0 h 1024"/>
                <a:gd name="T10" fmla="*/ 636590 w 1024"/>
                <a:gd name="T11" fmla="*/ 1182416 h 1024"/>
                <a:gd name="T12" fmla="*/ 90764 w 1024"/>
                <a:gd name="T13" fmla="*/ 636590 h 1024"/>
                <a:gd name="T14" fmla="*/ 636590 w 1024"/>
                <a:gd name="T15" fmla="*/ 90764 h 1024"/>
                <a:gd name="T16" fmla="*/ 1182416 w 1024"/>
                <a:gd name="T17" fmla="*/ 636590 h 1024"/>
                <a:gd name="T18" fmla="*/ 636590 w 1024"/>
                <a:gd name="T19" fmla="*/ 1182416 h 10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886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Lato Light" pitchFamily="34" charset="0"/>
              </a:endParaRPr>
            </a:p>
          </p:txBody>
        </p:sp>
        <p:grpSp>
          <p:nvGrpSpPr>
            <p:cNvPr id="20" name="Group 17"/>
            <p:cNvGrpSpPr/>
            <p:nvPr/>
          </p:nvGrpSpPr>
          <p:grpSpPr>
            <a:xfrm>
              <a:off x="5853364" y="2077003"/>
              <a:ext cx="485272" cy="517804"/>
              <a:chOff x="4763" y="3175"/>
              <a:chExt cx="1136650" cy="1212850"/>
            </a:xfrm>
            <a:solidFill>
              <a:sysClr val="window" lastClr="FFFFFF"/>
            </a:solidFill>
          </p:grpSpPr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80963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2" name="Rectangle 14"/>
              <p:cNvSpPr>
                <a:spLocks noChangeArrowheads="1"/>
              </p:cNvSpPr>
              <p:nvPr/>
            </p:nvSpPr>
            <p:spPr bwMode="auto">
              <a:xfrm>
                <a:off x="611188" y="762000"/>
                <a:ext cx="454025" cy="4540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23" name="Freeform 15"/>
              <p:cNvSpPr>
                <a:spLocks noEditPoints="1"/>
              </p:cNvSpPr>
              <p:nvPr/>
            </p:nvSpPr>
            <p:spPr bwMode="auto">
              <a:xfrm>
                <a:off x="4763" y="3175"/>
                <a:ext cx="1136650" cy="682625"/>
              </a:xfrm>
              <a:custGeom>
                <a:avLst/>
                <a:gdLst>
                  <a:gd name="T0" fmla="*/ 180 w 300"/>
                  <a:gd name="T1" fmla="*/ 100 h 180"/>
                  <a:gd name="T2" fmla="*/ 180 w 300"/>
                  <a:gd name="T3" fmla="*/ 99 h 180"/>
                  <a:gd name="T4" fmla="*/ 260 w 300"/>
                  <a:gd name="T5" fmla="*/ 50 h 180"/>
                  <a:gd name="T6" fmla="*/ 210 w 300"/>
                  <a:gd name="T7" fmla="*/ 0 h 180"/>
                  <a:gd name="T8" fmla="*/ 161 w 300"/>
                  <a:gd name="T9" fmla="*/ 80 h 180"/>
                  <a:gd name="T10" fmla="*/ 160 w 300"/>
                  <a:gd name="T11" fmla="*/ 80 h 180"/>
                  <a:gd name="T12" fmla="*/ 140 w 300"/>
                  <a:gd name="T13" fmla="*/ 80 h 180"/>
                  <a:gd name="T14" fmla="*/ 139 w 300"/>
                  <a:gd name="T15" fmla="*/ 80 h 180"/>
                  <a:gd name="T16" fmla="*/ 90 w 300"/>
                  <a:gd name="T17" fmla="*/ 0 h 180"/>
                  <a:gd name="T18" fmla="*/ 40 w 300"/>
                  <a:gd name="T19" fmla="*/ 50 h 180"/>
                  <a:gd name="T20" fmla="*/ 120 w 300"/>
                  <a:gd name="T21" fmla="*/ 99 h 180"/>
                  <a:gd name="T22" fmla="*/ 120 w 300"/>
                  <a:gd name="T23" fmla="*/ 100 h 180"/>
                  <a:gd name="T24" fmla="*/ 0 w 300"/>
                  <a:gd name="T25" fmla="*/ 100 h 180"/>
                  <a:gd name="T26" fmla="*/ 0 w 300"/>
                  <a:gd name="T27" fmla="*/ 180 h 180"/>
                  <a:gd name="T28" fmla="*/ 140 w 300"/>
                  <a:gd name="T29" fmla="*/ 180 h 180"/>
                  <a:gd name="T30" fmla="*/ 140 w 300"/>
                  <a:gd name="T31" fmla="*/ 100 h 180"/>
                  <a:gd name="T32" fmla="*/ 160 w 300"/>
                  <a:gd name="T33" fmla="*/ 100 h 180"/>
                  <a:gd name="T34" fmla="*/ 160 w 300"/>
                  <a:gd name="T35" fmla="*/ 180 h 180"/>
                  <a:gd name="T36" fmla="*/ 300 w 300"/>
                  <a:gd name="T37" fmla="*/ 180 h 180"/>
                  <a:gd name="T38" fmla="*/ 300 w 300"/>
                  <a:gd name="T39" fmla="*/ 100 h 180"/>
                  <a:gd name="T40" fmla="*/ 180 w 300"/>
                  <a:gd name="T41" fmla="*/ 100 h 180"/>
                  <a:gd name="T42" fmla="*/ 60 w 300"/>
                  <a:gd name="T43" fmla="*/ 50 h 180"/>
                  <a:gd name="T44" fmla="*/ 90 w 300"/>
                  <a:gd name="T45" fmla="*/ 20 h 180"/>
                  <a:gd name="T46" fmla="*/ 119 w 300"/>
                  <a:gd name="T47" fmla="*/ 79 h 180"/>
                  <a:gd name="T48" fmla="*/ 60 w 300"/>
                  <a:gd name="T49" fmla="*/ 50 h 180"/>
                  <a:gd name="T50" fmla="*/ 210 w 300"/>
                  <a:gd name="T51" fmla="*/ 20 h 180"/>
                  <a:gd name="T52" fmla="*/ 240 w 300"/>
                  <a:gd name="T53" fmla="*/ 50 h 180"/>
                  <a:gd name="T54" fmla="*/ 181 w 300"/>
                  <a:gd name="T55" fmla="*/ 79 h 180"/>
                  <a:gd name="T56" fmla="*/ 210 w 300"/>
                  <a:gd name="T57" fmla="*/ 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0" h="180">
                    <a:moveTo>
                      <a:pt x="180" y="100"/>
                    </a:moveTo>
                    <a:cubicBezTo>
                      <a:pt x="180" y="99"/>
                      <a:pt x="180" y="99"/>
                      <a:pt x="180" y="99"/>
                    </a:cubicBezTo>
                    <a:cubicBezTo>
                      <a:pt x="209" y="96"/>
                      <a:pt x="260" y="86"/>
                      <a:pt x="260" y="50"/>
                    </a:cubicBezTo>
                    <a:cubicBezTo>
                      <a:pt x="260" y="25"/>
                      <a:pt x="235" y="0"/>
                      <a:pt x="210" y="0"/>
                    </a:cubicBezTo>
                    <a:cubicBezTo>
                      <a:pt x="187" y="0"/>
                      <a:pt x="165" y="21"/>
                      <a:pt x="161" y="80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39" y="80"/>
                      <a:pt x="139" y="80"/>
                      <a:pt x="139" y="80"/>
                    </a:cubicBezTo>
                    <a:cubicBezTo>
                      <a:pt x="135" y="21"/>
                      <a:pt x="113" y="0"/>
                      <a:pt x="90" y="0"/>
                    </a:cubicBezTo>
                    <a:cubicBezTo>
                      <a:pt x="65" y="0"/>
                      <a:pt x="40" y="25"/>
                      <a:pt x="40" y="50"/>
                    </a:cubicBezTo>
                    <a:cubicBezTo>
                      <a:pt x="40" y="86"/>
                      <a:pt x="91" y="96"/>
                      <a:pt x="120" y="99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300" y="180"/>
                      <a:pt x="300" y="180"/>
                      <a:pt x="300" y="180"/>
                    </a:cubicBezTo>
                    <a:cubicBezTo>
                      <a:pt x="300" y="100"/>
                      <a:pt x="300" y="100"/>
                      <a:pt x="300" y="100"/>
                    </a:cubicBezTo>
                    <a:lnTo>
                      <a:pt x="180" y="100"/>
                    </a:lnTo>
                    <a:close/>
                    <a:moveTo>
                      <a:pt x="60" y="50"/>
                    </a:moveTo>
                    <a:cubicBezTo>
                      <a:pt x="60" y="36"/>
                      <a:pt x="76" y="20"/>
                      <a:pt x="90" y="20"/>
                    </a:cubicBezTo>
                    <a:cubicBezTo>
                      <a:pt x="105" y="20"/>
                      <a:pt x="116" y="42"/>
                      <a:pt x="119" y="79"/>
                    </a:cubicBezTo>
                    <a:cubicBezTo>
                      <a:pt x="92" y="76"/>
                      <a:pt x="60" y="67"/>
                      <a:pt x="60" y="50"/>
                    </a:cubicBezTo>
                    <a:close/>
                    <a:moveTo>
                      <a:pt x="210" y="20"/>
                    </a:moveTo>
                    <a:cubicBezTo>
                      <a:pt x="224" y="20"/>
                      <a:pt x="240" y="36"/>
                      <a:pt x="240" y="50"/>
                    </a:cubicBezTo>
                    <a:cubicBezTo>
                      <a:pt x="240" y="66"/>
                      <a:pt x="208" y="76"/>
                      <a:pt x="181" y="79"/>
                    </a:cubicBezTo>
                    <a:cubicBezTo>
                      <a:pt x="184" y="42"/>
                      <a:pt x="195" y="20"/>
                      <a:pt x="2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888615">
                  <a:defRPr/>
                </a:pPr>
                <a:endParaRPr lang="id-ID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</p:grpSp>
      <p:sp>
        <p:nvSpPr>
          <p:cNvPr id="24" name="Title 10"/>
          <p:cNvSpPr txBox="1">
            <a:spLocks/>
          </p:cNvSpPr>
          <p:nvPr/>
        </p:nvSpPr>
        <p:spPr bwMode="auto">
          <a:xfrm>
            <a:off x="1500530" y="1227854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>
                <a:solidFill>
                  <a:sysClr val="window" lastClr="FFFFFF"/>
                </a:solidFill>
              </a:rPr>
              <a:t>PART 3</a:t>
            </a:r>
            <a:endParaRPr lang="en-AU" altLang="zh-CN" sz="6000" dirty="0">
              <a:solidFill>
                <a:sysClr val="window" lastClr="FFFFFF"/>
              </a:solidFill>
            </a:endParaRPr>
          </a:p>
        </p:txBody>
      </p:sp>
      <p:sp>
        <p:nvSpPr>
          <p:cNvPr id="25" name="Subtitle 11"/>
          <p:cNvSpPr txBox="1">
            <a:spLocks/>
          </p:cNvSpPr>
          <p:nvPr/>
        </p:nvSpPr>
        <p:spPr bwMode="auto">
          <a:xfrm>
            <a:off x="4119464" y="4496535"/>
            <a:ext cx="4025075" cy="83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8615"/>
            <a:r>
              <a:rPr lang="en-AU" altLang="zh-CN" sz="4400">
                <a:solidFill>
                  <a:sysClr val="window" lastClr="FFFFFF"/>
                </a:solidFill>
              </a:rPr>
              <a:t>Data Exploration</a:t>
            </a:r>
            <a:endParaRPr lang="en-AU" altLang="zh-CN" sz="440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2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1130</Words>
  <Application>Microsoft Macintosh PowerPoint</Application>
  <PresentationFormat>Widescreen</PresentationFormat>
  <Paragraphs>183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Aparajita</vt:lpstr>
      <vt:lpstr>Calibri</vt:lpstr>
      <vt:lpstr>Calibri Light</vt:lpstr>
      <vt:lpstr>DengXian</vt:lpstr>
      <vt:lpstr>DengXian Light</vt:lpstr>
      <vt:lpstr>Gill Sans</vt:lpstr>
      <vt:lpstr>Lato Light</vt:lpstr>
      <vt:lpstr>Microsoft YaHei</vt:lpstr>
      <vt:lpstr>ＭＳ Ｐゴシック</vt:lpstr>
      <vt:lpstr>Open Sans Light</vt:lpstr>
      <vt:lpstr>Raleway Light</vt:lpstr>
      <vt:lpstr>Roboto</vt:lpstr>
      <vt:lpstr>Sosa Regular</vt:lpstr>
      <vt:lpstr>Source Sans Pro ExtraLight</vt:lpstr>
      <vt:lpstr>微软雅黑</vt:lpstr>
      <vt:lpstr>方正正黑简体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 Zhang</dc:creator>
  <cp:lastModifiedBy>Xiao Wan</cp:lastModifiedBy>
  <cp:revision>76</cp:revision>
  <dcterms:created xsi:type="dcterms:W3CDTF">2016-12-14T18:24:42Z</dcterms:created>
  <dcterms:modified xsi:type="dcterms:W3CDTF">2016-12-16T00:18:17Z</dcterms:modified>
</cp:coreProperties>
</file>